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7" r:id="rId3"/>
    <p:sldId id="272" r:id="rId4"/>
    <p:sldId id="273" r:id="rId5"/>
    <p:sldId id="274" r:id="rId6"/>
    <p:sldId id="277" r:id="rId7"/>
    <p:sldId id="283" r:id="rId8"/>
    <p:sldId id="279" r:id="rId9"/>
    <p:sldId id="280" r:id="rId10"/>
    <p:sldId id="281" r:id="rId11"/>
    <p:sldId id="282" r:id="rId12"/>
    <p:sldId id="284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B8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660"/>
  </p:normalViewPr>
  <p:slideViewPr>
    <p:cSldViewPr snapToGrid="0">
      <p:cViewPr>
        <p:scale>
          <a:sx n="110" d="100"/>
          <a:sy n="110" d="100"/>
        </p:scale>
        <p:origin x="60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2.tiff>
</file>

<file path=ppt/media/image3.tiff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740A2E-4277-4875-A998-8AD1DB7546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0FE92BA-D677-492E-A729-730D367EA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FD5D83F-C6AF-43E1-BF4C-12B751D91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99FF77F-A06A-4253-815E-4197689CD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90C1631-B6A6-49DB-961C-97401334A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3657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02CF61-9934-4860-AA51-3367DCAC8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0D3B3CA-018F-435C-B452-5E903B79E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9AE6898-34E3-4924-848E-83745DC77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FE0B99-E2E3-42AF-841D-549209FC3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A0A21D1-E4D1-40A5-AC7E-EE37F16B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9860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4EED3B0-1ED9-498A-BE41-86E91CD401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4952CDA-3C54-44AE-A91F-EE6C719609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F0A324-A1BD-4771-98E7-1C83D1D08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640B323-0B22-492F-A6FE-60716B3BE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D108BB-564D-48BB-BEBD-F4C158175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6033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62CD17-C744-4477-B55D-0EBE0776E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5C71CC-9D2E-464E-9E8A-CFCE5F4B5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8DD9127-8834-4E01-AD77-DCA1F5A32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CBE4D8-5A97-402D-87A4-86C197A67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58B2B93-81E2-4EB0-9074-2EF5CCED1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8907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DB1037-A09D-4C1C-93BA-1B2EF9CFC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9D1A102-033D-4E5B-9E1F-25F4272A1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8397A5-23AF-44AC-BD6A-3FD84F5EC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05F4235-5183-42C3-A0ED-C090555C8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E2DA16-D733-497A-81AA-F270F4696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4695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D36D08-76E7-4DD3-93BE-ED3200F6E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432D606-E988-4804-990C-78DB600F6E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B19F168-6D04-48D7-A995-B6B1988A9B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5FC9352-D3F5-4F16-BE39-B6C81B9B8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C13E403-A69A-4780-8FC2-69AD05886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35FB287-7C60-4D40-9EA8-7FD8E0B0B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2958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5ECB60-2718-4A76-B421-86415D51F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896A0D4-3BDF-4CFF-9F03-1AEC0126D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81D3A50-A725-464C-8A12-BAF74A54F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7605066-D5BB-492B-8AB1-A895456345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338D34C-4D49-4B7C-80C7-FD4904BE74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037A666-7D76-4360-B176-0F9606826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2A2A51-FE4B-4AE6-A909-5CA93F3E9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E5642CA-E1B4-4C32-A27D-B4994B691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1363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AAEA5E4-0387-44E2-BD80-6237B0F1B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E556ECD-0E23-44EB-8947-208623D78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D225A8B-8698-4E82-BB66-2778A373B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032B14C-84EA-4C18-A8E7-595CDB0FA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706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31E524A-7A17-416D-8A26-0B3737A41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48476D6-DF04-485C-9B8C-54E3BC0F0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0693603-1625-4E8A-ABA1-60CC09147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5329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917683-FBF6-47F9-91B6-F397C8C6C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7CA0475-27EA-4892-A840-EE6E7CE4F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2A68800-D62E-43EB-BB44-E1EB53E08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59E8C11-9D73-43A4-9BD0-8534C9537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631D56B-2DD3-4D14-9065-900D2F327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A19A939-6004-4823-85B7-C48EA23BC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7864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A4A2E1-35F9-462D-8B5E-58014F974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D304FE8-73F4-4692-B85B-E3CB8EE7D6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0C3E8E6-3310-42B5-A6E6-B7590CABAE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48772E-BC54-4602-9D43-50D2D3B93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12C6715-75F6-473B-AAD4-55F48E199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AE810CC-6833-47F9-BC84-535730E5D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8027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7DAB9C7-6EE9-4739-BE46-FEC2FC4D3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1776DBF-0CE7-4A4C-B286-1953E8B33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193C380-20A5-401E-A81B-E38397694A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107AB-A8E7-4A8C-ACBD-A8E2DE21B5DD}" type="datetimeFigureOut">
              <a:rPr lang="it-IT" smtClean="0"/>
              <a:t>04/feb/2019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CC1E784-9110-49B4-B8F7-D1D36206A3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2D90AF0-6AB2-4826-A0F1-08871F32F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DC1DDE-F5E1-4EE5-B5AA-B9A3D5B499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9234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DF17945-3016-4F83-808D-6877790A14F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370" y="240027"/>
            <a:ext cx="4747260" cy="25222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888F9301-00A7-490C-AF5C-76DD3CE81F8D}"/>
              </a:ext>
            </a:extLst>
          </p:cNvPr>
          <p:cNvSpPr txBox="1"/>
          <p:nvPr/>
        </p:nvSpPr>
        <p:spPr>
          <a:xfrm>
            <a:off x="2478855" y="5663684"/>
            <a:ext cx="723428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00" cap="small" dirty="0">
                <a:latin typeface="+mj-lt"/>
              </a:rPr>
              <a:t>Antonio Di Tecco – Gabriele Martino – Maurizio </a:t>
            </a:r>
            <a:r>
              <a:rPr lang="it-IT" sz="2500" cap="small" dirty="0" err="1">
                <a:latin typeface="+mj-lt"/>
              </a:rPr>
              <a:t>Pulizzi</a:t>
            </a:r>
            <a:endParaRPr lang="it-IT" sz="2500" cap="small" dirty="0">
              <a:latin typeface="+mj-lt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FCD0D0-D8A5-4C48-8690-774541E25FA3}"/>
              </a:ext>
            </a:extLst>
          </p:cNvPr>
          <p:cNvSpPr txBox="1"/>
          <p:nvPr/>
        </p:nvSpPr>
        <p:spPr>
          <a:xfrm>
            <a:off x="1244351" y="3063148"/>
            <a:ext cx="9703297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000" cap="small" dirty="0">
                <a:latin typeface="+mj-lt"/>
              </a:rPr>
              <a:t>Performance Evaluation for Computer Systems and Networks</a:t>
            </a:r>
            <a:endParaRPr lang="it-IT" sz="3000" cap="small" dirty="0">
              <a:latin typeface="+mj-lt"/>
            </a:endParaRPr>
          </a:p>
          <a:p>
            <a:pPr algn="ctr"/>
            <a:r>
              <a:rPr lang="en-GB" sz="3500" cap="small" dirty="0">
                <a:latin typeface="+mj-lt"/>
              </a:rPr>
              <a:t> </a:t>
            </a:r>
            <a:endParaRPr lang="it-IT" sz="3500" cap="small" dirty="0">
              <a:latin typeface="+mj-lt"/>
            </a:endParaRPr>
          </a:p>
          <a:p>
            <a:pPr algn="ctr"/>
            <a:r>
              <a:rPr lang="en-GB" sz="3500" cap="small" dirty="0">
                <a:latin typeface="+mj-lt"/>
              </a:rPr>
              <a:t>Analysis of the protocol </a:t>
            </a:r>
          </a:p>
          <a:p>
            <a:pPr algn="ctr"/>
            <a:r>
              <a:rPr lang="en-GB" sz="3500" cap="small" dirty="0">
                <a:latin typeface="+mj-lt"/>
              </a:rPr>
              <a:t>Epidemic Broadcast</a:t>
            </a:r>
            <a:endParaRPr lang="it-IT" sz="3500" cap="small" dirty="0">
              <a:latin typeface="+mj-lt"/>
            </a:endParaRPr>
          </a:p>
          <a:p>
            <a:pPr algn="ctr"/>
            <a:endParaRPr lang="it-IT" sz="3500" cap="small" dirty="0">
              <a:latin typeface="+mj-lt"/>
            </a:endParaRPr>
          </a:p>
        </p:txBody>
      </p:sp>
      <p:sp>
        <p:nvSpPr>
          <p:cNvPr id="50" name="Ovale 49">
            <a:extLst>
              <a:ext uri="{FF2B5EF4-FFF2-40B4-BE49-F238E27FC236}">
                <a16:creationId xmlns:a16="http://schemas.microsoft.com/office/drawing/2014/main" id="{E51A9B06-D448-43B2-AF88-4782389FDF6E}"/>
              </a:ext>
            </a:extLst>
          </p:cNvPr>
          <p:cNvSpPr/>
          <p:nvPr/>
        </p:nvSpPr>
        <p:spPr>
          <a:xfrm>
            <a:off x="877580" y="5106837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2DAE9319-58C3-4E0B-A5DF-3EAE17C8CEA0}"/>
              </a:ext>
            </a:extLst>
          </p:cNvPr>
          <p:cNvCxnSpPr>
            <a:cxnSpLocks/>
          </p:cNvCxnSpPr>
          <p:nvPr/>
        </p:nvCxnSpPr>
        <p:spPr>
          <a:xfrm flipV="1">
            <a:off x="319031" y="5761174"/>
            <a:ext cx="172616" cy="577302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681E70EF-EBBB-4B2E-A714-25D7D348F9A1}"/>
              </a:ext>
            </a:extLst>
          </p:cNvPr>
          <p:cNvCxnSpPr>
            <a:cxnSpLocks/>
          </p:cNvCxnSpPr>
          <p:nvPr/>
        </p:nvCxnSpPr>
        <p:spPr>
          <a:xfrm flipV="1">
            <a:off x="319030" y="6338476"/>
            <a:ext cx="648478" cy="12440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diritto 55">
            <a:extLst>
              <a:ext uri="{FF2B5EF4-FFF2-40B4-BE49-F238E27FC236}">
                <a16:creationId xmlns:a16="http://schemas.microsoft.com/office/drawing/2014/main" id="{D3668523-A43A-4853-AF9D-75260D92022D}"/>
              </a:ext>
            </a:extLst>
          </p:cNvPr>
          <p:cNvCxnSpPr/>
          <p:nvPr/>
        </p:nvCxnSpPr>
        <p:spPr>
          <a:xfrm flipH="1">
            <a:off x="491647" y="5284119"/>
            <a:ext cx="558549" cy="477054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7" name="Ovale 56">
            <a:extLst>
              <a:ext uri="{FF2B5EF4-FFF2-40B4-BE49-F238E27FC236}">
                <a16:creationId xmlns:a16="http://schemas.microsoft.com/office/drawing/2014/main" id="{AADA6D36-5ADB-4C04-AD06-1022D3A33D2C}"/>
              </a:ext>
            </a:extLst>
          </p:cNvPr>
          <p:cNvSpPr/>
          <p:nvPr/>
        </p:nvSpPr>
        <p:spPr>
          <a:xfrm>
            <a:off x="310238" y="4779669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461D09A9-9C39-42E3-A15F-8E348992AAD5}"/>
              </a:ext>
            </a:extLst>
          </p:cNvPr>
          <p:cNvSpPr/>
          <p:nvPr/>
        </p:nvSpPr>
        <p:spPr>
          <a:xfrm>
            <a:off x="1388277" y="4570444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60" name="Connettore diritto 59">
            <a:extLst>
              <a:ext uri="{FF2B5EF4-FFF2-40B4-BE49-F238E27FC236}">
                <a16:creationId xmlns:a16="http://schemas.microsoft.com/office/drawing/2014/main" id="{2FB50C0F-C9C2-4534-AEDE-2DD779887D5C}"/>
              </a:ext>
            </a:extLst>
          </p:cNvPr>
          <p:cNvCxnSpPr>
            <a:cxnSpLocks/>
          </p:cNvCxnSpPr>
          <p:nvPr/>
        </p:nvCxnSpPr>
        <p:spPr>
          <a:xfrm flipH="1">
            <a:off x="1046514" y="4747726"/>
            <a:ext cx="514380" cy="536393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diritto 60">
            <a:extLst>
              <a:ext uri="{FF2B5EF4-FFF2-40B4-BE49-F238E27FC236}">
                <a16:creationId xmlns:a16="http://schemas.microsoft.com/office/drawing/2014/main" id="{94C34AF5-169C-44CD-80D4-CFD21E890139}"/>
              </a:ext>
            </a:extLst>
          </p:cNvPr>
          <p:cNvCxnSpPr>
            <a:cxnSpLocks/>
            <a:stCxn id="57" idx="1"/>
            <a:endCxn id="50" idx="5"/>
          </p:cNvCxnSpPr>
          <p:nvPr/>
        </p:nvCxnSpPr>
        <p:spPr>
          <a:xfrm>
            <a:off x="360796" y="4831594"/>
            <a:ext cx="811459" cy="577882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2" name="Ovale 61">
            <a:extLst>
              <a:ext uri="{FF2B5EF4-FFF2-40B4-BE49-F238E27FC236}">
                <a16:creationId xmlns:a16="http://schemas.microsoft.com/office/drawing/2014/main" id="{A2100F38-E486-48FF-B447-389D64E621BA}"/>
              </a:ext>
            </a:extLst>
          </p:cNvPr>
          <p:cNvSpPr/>
          <p:nvPr/>
        </p:nvSpPr>
        <p:spPr>
          <a:xfrm>
            <a:off x="146415" y="6161194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3" name="Ovale 62">
            <a:extLst>
              <a:ext uri="{FF2B5EF4-FFF2-40B4-BE49-F238E27FC236}">
                <a16:creationId xmlns:a16="http://schemas.microsoft.com/office/drawing/2014/main" id="{0DFC5531-5167-46B4-9098-48DEC2574696}"/>
              </a:ext>
            </a:extLst>
          </p:cNvPr>
          <p:cNvSpPr/>
          <p:nvPr/>
        </p:nvSpPr>
        <p:spPr>
          <a:xfrm>
            <a:off x="319031" y="5583891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4" name="Ovale 63">
            <a:extLst>
              <a:ext uri="{FF2B5EF4-FFF2-40B4-BE49-F238E27FC236}">
                <a16:creationId xmlns:a16="http://schemas.microsoft.com/office/drawing/2014/main" id="{3E6D1B1F-3550-43B3-AF9D-090C914A0E8D}"/>
              </a:ext>
            </a:extLst>
          </p:cNvPr>
          <p:cNvSpPr/>
          <p:nvPr/>
        </p:nvSpPr>
        <p:spPr>
          <a:xfrm>
            <a:off x="794892" y="6161194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5" name="Connettore diritto 64">
            <a:extLst>
              <a:ext uri="{FF2B5EF4-FFF2-40B4-BE49-F238E27FC236}">
                <a16:creationId xmlns:a16="http://schemas.microsoft.com/office/drawing/2014/main" id="{B9129CC4-B56E-4212-8485-1F3BB72C42C9}"/>
              </a:ext>
            </a:extLst>
          </p:cNvPr>
          <p:cNvCxnSpPr>
            <a:cxnSpLocks/>
            <a:stCxn id="79" idx="4"/>
          </p:cNvCxnSpPr>
          <p:nvPr/>
        </p:nvCxnSpPr>
        <p:spPr>
          <a:xfrm>
            <a:off x="11877506" y="3803974"/>
            <a:ext cx="0" cy="537191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6" name="Connettore diritto 65">
            <a:extLst>
              <a:ext uri="{FF2B5EF4-FFF2-40B4-BE49-F238E27FC236}">
                <a16:creationId xmlns:a16="http://schemas.microsoft.com/office/drawing/2014/main" id="{858BFB71-A875-41A0-8CEA-A4A91F55D2E4}"/>
              </a:ext>
            </a:extLst>
          </p:cNvPr>
          <p:cNvCxnSpPr>
            <a:cxnSpLocks/>
          </p:cNvCxnSpPr>
          <p:nvPr/>
        </p:nvCxnSpPr>
        <p:spPr>
          <a:xfrm flipV="1">
            <a:off x="11282238" y="4341165"/>
            <a:ext cx="595267" cy="285688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7" name="Connettore diritto 66">
            <a:extLst>
              <a:ext uri="{FF2B5EF4-FFF2-40B4-BE49-F238E27FC236}">
                <a16:creationId xmlns:a16="http://schemas.microsoft.com/office/drawing/2014/main" id="{6BB8E9FC-0A96-46ED-8F49-2EC9B290C0F2}"/>
              </a:ext>
            </a:extLst>
          </p:cNvPr>
          <p:cNvCxnSpPr>
            <a:cxnSpLocks/>
          </p:cNvCxnSpPr>
          <p:nvPr/>
        </p:nvCxnSpPr>
        <p:spPr>
          <a:xfrm>
            <a:off x="11282238" y="4646861"/>
            <a:ext cx="595267" cy="408776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8" name="Connettore diritto 67">
            <a:extLst>
              <a:ext uri="{FF2B5EF4-FFF2-40B4-BE49-F238E27FC236}">
                <a16:creationId xmlns:a16="http://schemas.microsoft.com/office/drawing/2014/main" id="{678EF829-94C5-4B7F-BEA4-D11B08BC43F0}"/>
              </a:ext>
            </a:extLst>
          </p:cNvPr>
          <p:cNvCxnSpPr>
            <a:cxnSpLocks/>
          </p:cNvCxnSpPr>
          <p:nvPr/>
        </p:nvCxnSpPr>
        <p:spPr>
          <a:xfrm>
            <a:off x="11877505" y="4361173"/>
            <a:ext cx="10108" cy="694464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9" name="Connettore diritto 68">
            <a:extLst>
              <a:ext uri="{FF2B5EF4-FFF2-40B4-BE49-F238E27FC236}">
                <a16:creationId xmlns:a16="http://schemas.microsoft.com/office/drawing/2014/main" id="{0DA85A95-84F8-4FD6-A5E9-FFFD86092C88}"/>
              </a:ext>
            </a:extLst>
          </p:cNvPr>
          <p:cNvCxnSpPr>
            <a:cxnSpLocks/>
          </p:cNvCxnSpPr>
          <p:nvPr/>
        </p:nvCxnSpPr>
        <p:spPr>
          <a:xfrm flipH="1">
            <a:off x="11190509" y="5055637"/>
            <a:ext cx="686996" cy="242180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0" name="Connettore diritto 69">
            <a:extLst>
              <a:ext uri="{FF2B5EF4-FFF2-40B4-BE49-F238E27FC236}">
                <a16:creationId xmlns:a16="http://schemas.microsoft.com/office/drawing/2014/main" id="{F54AD983-6494-4D84-B1A0-3383D5A4B95C}"/>
              </a:ext>
            </a:extLst>
          </p:cNvPr>
          <p:cNvCxnSpPr>
            <a:cxnSpLocks/>
          </p:cNvCxnSpPr>
          <p:nvPr/>
        </p:nvCxnSpPr>
        <p:spPr>
          <a:xfrm flipV="1">
            <a:off x="11197908" y="4657567"/>
            <a:ext cx="78911" cy="640250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1" name="Ovale 70">
            <a:extLst>
              <a:ext uri="{FF2B5EF4-FFF2-40B4-BE49-F238E27FC236}">
                <a16:creationId xmlns:a16="http://schemas.microsoft.com/office/drawing/2014/main" id="{D759E775-E116-4467-8EC5-CE4E9F97C554}"/>
              </a:ext>
            </a:extLst>
          </p:cNvPr>
          <p:cNvSpPr/>
          <p:nvPr/>
        </p:nvSpPr>
        <p:spPr>
          <a:xfrm>
            <a:off x="11704890" y="4163883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72" name="Ovale 71">
            <a:extLst>
              <a:ext uri="{FF2B5EF4-FFF2-40B4-BE49-F238E27FC236}">
                <a16:creationId xmlns:a16="http://schemas.microsoft.com/office/drawing/2014/main" id="{66884689-4943-4C1D-A6E8-915C7184DDEF}"/>
              </a:ext>
            </a:extLst>
          </p:cNvPr>
          <p:cNvSpPr/>
          <p:nvPr/>
        </p:nvSpPr>
        <p:spPr>
          <a:xfrm>
            <a:off x="11109622" y="4449570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73" name="Ovale 72">
            <a:extLst>
              <a:ext uri="{FF2B5EF4-FFF2-40B4-BE49-F238E27FC236}">
                <a16:creationId xmlns:a16="http://schemas.microsoft.com/office/drawing/2014/main" id="{D1272B6F-08CE-4AE8-9EEB-2F44801078D2}"/>
              </a:ext>
            </a:extLst>
          </p:cNvPr>
          <p:cNvSpPr/>
          <p:nvPr/>
        </p:nvSpPr>
        <p:spPr>
          <a:xfrm>
            <a:off x="11109622" y="5837048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74" name="Ovale 73">
            <a:extLst>
              <a:ext uri="{FF2B5EF4-FFF2-40B4-BE49-F238E27FC236}">
                <a16:creationId xmlns:a16="http://schemas.microsoft.com/office/drawing/2014/main" id="{884C994A-05BC-4DA1-869B-0B72936FC0B0}"/>
              </a:ext>
            </a:extLst>
          </p:cNvPr>
          <p:cNvSpPr/>
          <p:nvPr/>
        </p:nvSpPr>
        <p:spPr>
          <a:xfrm>
            <a:off x="10367354" y="6191612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75" name="Connettore diritto 74">
            <a:extLst>
              <a:ext uri="{FF2B5EF4-FFF2-40B4-BE49-F238E27FC236}">
                <a16:creationId xmlns:a16="http://schemas.microsoft.com/office/drawing/2014/main" id="{B5B2C9E6-BE1A-4DA3-8096-7EFD5C5C5032}"/>
              </a:ext>
            </a:extLst>
          </p:cNvPr>
          <p:cNvCxnSpPr>
            <a:cxnSpLocks/>
          </p:cNvCxnSpPr>
          <p:nvPr/>
        </p:nvCxnSpPr>
        <p:spPr>
          <a:xfrm flipH="1">
            <a:off x="10580656" y="6011783"/>
            <a:ext cx="712453" cy="357111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6" name="Ovale 75">
            <a:extLst>
              <a:ext uri="{FF2B5EF4-FFF2-40B4-BE49-F238E27FC236}">
                <a16:creationId xmlns:a16="http://schemas.microsoft.com/office/drawing/2014/main" id="{94852FBD-4660-4ED8-AB57-E605929BE62D}"/>
              </a:ext>
            </a:extLst>
          </p:cNvPr>
          <p:cNvSpPr/>
          <p:nvPr/>
        </p:nvSpPr>
        <p:spPr>
          <a:xfrm>
            <a:off x="11704889" y="4878356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77" name="Connettore diritto 76">
            <a:extLst>
              <a:ext uri="{FF2B5EF4-FFF2-40B4-BE49-F238E27FC236}">
                <a16:creationId xmlns:a16="http://schemas.microsoft.com/office/drawing/2014/main" id="{1A7CEE5A-A75E-4C12-978D-C091A6F1437D}"/>
              </a:ext>
            </a:extLst>
          </p:cNvPr>
          <p:cNvCxnSpPr>
            <a:cxnSpLocks/>
          </p:cNvCxnSpPr>
          <p:nvPr/>
        </p:nvCxnSpPr>
        <p:spPr>
          <a:xfrm flipH="1" flipV="1">
            <a:off x="11197908" y="5343365"/>
            <a:ext cx="95201" cy="670966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8" name="Ovale 77">
            <a:extLst>
              <a:ext uri="{FF2B5EF4-FFF2-40B4-BE49-F238E27FC236}">
                <a16:creationId xmlns:a16="http://schemas.microsoft.com/office/drawing/2014/main" id="{C3A5B472-BB0D-49E6-A391-9FDB34E35C21}"/>
              </a:ext>
            </a:extLst>
          </p:cNvPr>
          <p:cNvSpPr/>
          <p:nvPr/>
        </p:nvSpPr>
        <p:spPr>
          <a:xfrm>
            <a:off x="11017893" y="5120535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79" name="Ovale 78">
            <a:extLst>
              <a:ext uri="{FF2B5EF4-FFF2-40B4-BE49-F238E27FC236}">
                <a16:creationId xmlns:a16="http://schemas.microsoft.com/office/drawing/2014/main" id="{575DF6FA-3024-4300-91CF-745864C8A046}"/>
              </a:ext>
            </a:extLst>
          </p:cNvPr>
          <p:cNvSpPr/>
          <p:nvPr/>
        </p:nvSpPr>
        <p:spPr>
          <a:xfrm>
            <a:off x="11704889" y="3449410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4635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Rettangolo 247">
            <a:extLst>
              <a:ext uri="{FF2B5EF4-FFF2-40B4-BE49-F238E27FC236}">
                <a16:creationId xmlns:a16="http://schemas.microsoft.com/office/drawing/2014/main" id="{32B1B76E-9641-4895-815E-7D8B2ACD1B7B}"/>
              </a:ext>
            </a:extLst>
          </p:cNvPr>
          <p:cNvSpPr/>
          <p:nvPr/>
        </p:nvSpPr>
        <p:spPr>
          <a:xfrm>
            <a:off x="0" y="6616863"/>
            <a:ext cx="12192000" cy="2411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8566BC-63E5-40A5-A23A-3BB7C583DCD3}"/>
              </a:ext>
            </a:extLst>
          </p:cNvPr>
          <p:cNvSpPr txBox="1"/>
          <p:nvPr/>
        </p:nvSpPr>
        <p:spPr>
          <a:xfrm>
            <a:off x="2024743" y="11010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95094D-E8B4-4E13-8AB3-6C17103A7374}"/>
              </a:ext>
            </a:extLst>
          </p:cNvPr>
          <p:cNvSpPr txBox="1"/>
          <p:nvPr/>
        </p:nvSpPr>
        <p:spPr>
          <a:xfrm>
            <a:off x="11812555" y="6597524"/>
            <a:ext cx="3907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25B06D-9B81-4A73-BDCE-0FDED51E9785}"/>
              </a:ext>
            </a:extLst>
          </p:cNvPr>
          <p:cNvSpPr txBox="1"/>
          <p:nvPr/>
        </p:nvSpPr>
        <p:spPr>
          <a:xfrm>
            <a:off x="447039" y="304800"/>
            <a:ext cx="11257849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t-IT" sz="3000" b="1" cap="small" dirty="0">
                <a:latin typeface="Roboto" panose="02000000000000000000" pitchFamily="2" charset="0"/>
                <a:ea typeface="Roboto" panose="02000000000000000000" pitchFamily="2" charset="0"/>
              </a:rPr>
              <a:t>Broadcast time </a:t>
            </a:r>
            <a:r>
              <a:rPr lang="it-IT" sz="3000" b="1" cap="small" dirty="0" err="1">
                <a:latin typeface="Roboto" panose="02000000000000000000" pitchFamily="2" charset="0"/>
                <a:ea typeface="Roboto" panose="02000000000000000000" pitchFamily="2" charset="0"/>
              </a:rPr>
              <a:t>Dependence</a:t>
            </a:r>
            <a:r>
              <a:rPr lang="it-IT" sz="3000" b="1" cap="small" dirty="0">
                <a:latin typeface="Roboto" panose="02000000000000000000" pitchFamily="2" charset="0"/>
                <a:ea typeface="Roboto" panose="02000000000000000000" pitchFamily="2" charset="0"/>
              </a:rPr>
              <a:t> on Maximum </a:t>
            </a:r>
            <a:r>
              <a:rPr lang="it-IT" sz="3000" b="1" cap="small" dirty="0" err="1">
                <a:latin typeface="Roboto" panose="02000000000000000000" pitchFamily="2" charset="0"/>
                <a:ea typeface="Roboto" panose="02000000000000000000" pitchFamily="2" charset="0"/>
              </a:rPr>
              <a:t>distance</a:t>
            </a:r>
            <a:endParaRPr lang="it-IT" sz="3000" b="1" cap="smal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15A8A7F-9FEB-464C-A371-6F8257A57F10}"/>
              </a:ext>
            </a:extLst>
          </p:cNvPr>
          <p:cNvSpPr/>
          <p:nvPr/>
        </p:nvSpPr>
        <p:spPr>
          <a:xfrm>
            <a:off x="10171" y="6598860"/>
            <a:ext cx="34413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  <a:latin typeface="+mj-lt"/>
              </a:rPr>
              <a:t>Antonio Di Tecco    Gabriele Martino    Maurizio </a:t>
            </a:r>
            <a:r>
              <a:rPr lang="it-IT" sz="1200" b="1" dirty="0" err="1">
                <a:solidFill>
                  <a:schemeClr val="bg1"/>
                </a:solidFill>
                <a:latin typeface="+mj-lt"/>
              </a:rPr>
              <a:t>Pulizzi</a:t>
            </a:r>
            <a:endParaRPr lang="it-IT" sz="12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8A96EB7-BD3F-4C41-9525-1548855AF6DE}"/>
              </a:ext>
            </a:extLst>
          </p:cNvPr>
          <p:cNvCxnSpPr>
            <a:cxnSpLocks/>
            <a:endCxn id="116" idx="2"/>
          </p:cNvCxnSpPr>
          <p:nvPr/>
        </p:nvCxnSpPr>
        <p:spPr>
          <a:xfrm>
            <a:off x="447039" y="841193"/>
            <a:ext cx="1124791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Immagine 115">
            <a:extLst>
              <a:ext uri="{FF2B5EF4-FFF2-40B4-BE49-F238E27FC236}">
                <a16:creationId xmlns:a16="http://schemas.microsoft.com/office/drawing/2014/main" id="{7824826A-0275-49E9-AE7A-C6BC49567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0" r="26036" b="25262"/>
          <a:stretch/>
        </p:blipFill>
        <p:spPr bwMode="auto">
          <a:xfrm>
            <a:off x="11197908" y="34024"/>
            <a:ext cx="994092" cy="80716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E76006E-C8CF-47F5-80D6-AD9954F0DDCE}"/>
              </a:ext>
            </a:extLst>
          </p:cNvPr>
          <p:cNvSpPr txBox="1"/>
          <p:nvPr/>
        </p:nvSpPr>
        <p:spPr>
          <a:xfrm>
            <a:off x="447039" y="2599934"/>
            <a:ext cx="42835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The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real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dependence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distance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between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the starter node and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farthest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ones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Analisys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distance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between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starter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node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positioned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at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center and corners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E333D40A-24CD-4C10-9375-078FBE814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8985" y="1540873"/>
            <a:ext cx="5858923" cy="43939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64441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Rettangolo 247">
            <a:extLst>
              <a:ext uri="{FF2B5EF4-FFF2-40B4-BE49-F238E27FC236}">
                <a16:creationId xmlns:a16="http://schemas.microsoft.com/office/drawing/2014/main" id="{32B1B76E-9641-4895-815E-7D8B2ACD1B7B}"/>
              </a:ext>
            </a:extLst>
          </p:cNvPr>
          <p:cNvSpPr/>
          <p:nvPr/>
        </p:nvSpPr>
        <p:spPr>
          <a:xfrm>
            <a:off x="0" y="6616863"/>
            <a:ext cx="12192000" cy="2411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8566BC-63E5-40A5-A23A-3BB7C583DCD3}"/>
              </a:ext>
            </a:extLst>
          </p:cNvPr>
          <p:cNvSpPr txBox="1"/>
          <p:nvPr/>
        </p:nvSpPr>
        <p:spPr>
          <a:xfrm>
            <a:off x="2024743" y="11010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95094D-E8B4-4E13-8AB3-6C17103A7374}"/>
              </a:ext>
            </a:extLst>
          </p:cNvPr>
          <p:cNvSpPr txBox="1"/>
          <p:nvPr/>
        </p:nvSpPr>
        <p:spPr>
          <a:xfrm>
            <a:off x="11849878" y="6597524"/>
            <a:ext cx="3533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25B06D-9B81-4A73-BDCE-0FDED51E9785}"/>
              </a:ext>
            </a:extLst>
          </p:cNvPr>
          <p:cNvSpPr txBox="1"/>
          <p:nvPr/>
        </p:nvSpPr>
        <p:spPr>
          <a:xfrm>
            <a:off x="447039" y="304800"/>
            <a:ext cx="11257849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t-IT" sz="3000" b="1" cap="small" dirty="0">
                <a:latin typeface="Roboto" panose="02000000000000000000" pitchFamily="2" charset="0"/>
                <a:ea typeface="Roboto" panose="02000000000000000000" pitchFamily="2" charset="0"/>
              </a:rPr>
              <a:t>The Highway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15A8A7F-9FEB-464C-A371-6F8257A57F10}"/>
              </a:ext>
            </a:extLst>
          </p:cNvPr>
          <p:cNvSpPr/>
          <p:nvPr/>
        </p:nvSpPr>
        <p:spPr>
          <a:xfrm>
            <a:off x="10171" y="6598860"/>
            <a:ext cx="34413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  <a:latin typeface="+mj-lt"/>
              </a:rPr>
              <a:t>Antonio Di Tecco    Gabriele Martino    Maurizio </a:t>
            </a:r>
            <a:r>
              <a:rPr lang="it-IT" sz="1200" b="1" dirty="0" err="1">
                <a:solidFill>
                  <a:schemeClr val="bg1"/>
                </a:solidFill>
                <a:latin typeface="+mj-lt"/>
              </a:rPr>
              <a:t>Pulizzi</a:t>
            </a:r>
            <a:endParaRPr lang="it-IT" sz="12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8A96EB7-BD3F-4C41-9525-1548855AF6DE}"/>
              </a:ext>
            </a:extLst>
          </p:cNvPr>
          <p:cNvCxnSpPr>
            <a:cxnSpLocks/>
            <a:endCxn id="116" idx="2"/>
          </p:cNvCxnSpPr>
          <p:nvPr/>
        </p:nvCxnSpPr>
        <p:spPr>
          <a:xfrm>
            <a:off x="447039" y="841193"/>
            <a:ext cx="1124791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Immagine 115">
            <a:extLst>
              <a:ext uri="{FF2B5EF4-FFF2-40B4-BE49-F238E27FC236}">
                <a16:creationId xmlns:a16="http://schemas.microsoft.com/office/drawing/2014/main" id="{7824826A-0275-49E9-AE7A-C6BC49567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0" r="26036" b="25262"/>
          <a:stretch/>
        </p:blipFill>
        <p:spPr bwMode="auto">
          <a:xfrm>
            <a:off x="11197908" y="34024"/>
            <a:ext cx="994092" cy="807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241C849F-B07C-4B58-A913-AFC905430ED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26819"/>
            <a:ext cx="5040000" cy="37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67054EA-7B06-41E5-912E-3048F5F94D6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758" y="1227575"/>
            <a:ext cx="5105532" cy="380219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2CE52DD3-16C6-4038-8AD2-6D03A6D1A94A}"/>
              </a:ext>
            </a:extLst>
          </p:cNvPr>
          <p:cNvSpPr txBox="1"/>
          <p:nvPr/>
        </p:nvSpPr>
        <p:spPr>
          <a:xfrm>
            <a:off x="632795" y="5001208"/>
            <a:ext cx="56746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propagation is choked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position of the starter node matters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 lower P is needed</a:t>
            </a:r>
          </a:p>
        </p:txBody>
      </p:sp>
    </p:spTree>
    <p:extLst>
      <p:ext uri="{BB962C8B-B14F-4D97-AF65-F5344CB8AC3E}">
        <p14:creationId xmlns:p14="http://schemas.microsoft.com/office/powerpoint/2010/main" val="219591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18210F8-17A4-46C0-8CCD-BB6543DF45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4" r="14789" b="1"/>
          <a:stretch/>
        </p:blipFill>
        <p:spPr>
          <a:xfrm>
            <a:off x="1" y="770037"/>
            <a:ext cx="5298683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7CE16C5D-5B00-4DA3-B157-FE4F3CDDBDBD}"/>
              </a:ext>
            </a:extLst>
          </p:cNvPr>
          <p:cNvCxnSpPr>
            <a:cxnSpLocks/>
            <a:stCxn id="24" idx="4"/>
          </p:cNvCxnSpPr>
          <p:nvPr/>
        </p:nvCxnSpPr>
        <p:spPr>
          <a:xfrm>
            <a:off x="11028023" y="4305537"/>
            <a:ext cx="0" cy="537191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6F709F8A-8EA7-4758-AF91-0E7E7993CD05}"/>
              </a:ext>
            </a:extLst>
          </p:cNvPr>
          <p:cNvCxnSpPr>
            <a:cxnSpLocks/>
          </p:cNvCxnSpPr>
          <p:nvPr/>
        </p:nvCxnSpPr>
        <p:spPr>
          <a:xfrm flipV="1">
            <a:off x="10432755" y="4842728"/>
            <a:ext cx="595267" cy="285688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0EB1BA98-4F9F-4294-B7D8-7CD2230CEF03}"/>
              </a:ext>
            </a:extLst>
          </p:cNvPr>
          <p:cNvCxnSpPr>
            <a:cxnSpLocks/>
          </p:cNvCxnSpPr>
          <p:nvPr/>
        </p:nvCxnSpPr>
        <p:spPr>
          <a:xfrm>
            <a:off x="10432755" y="5148424"/>
            <a:ext cx="595267" cy="408776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8C1BC5CD-1595-456F-9747-B64026675699}"/>
              </a:ext>
            </a:extLst>
          </p:cNvPr>
          <p:cNvCxnSpPr>
            <a:cxnSpLocks/>
          </p:cNvCxnSpPr>
          <p:nvPr/>
        </p:nvCxnSpPr>
        <p:spPr>
          <a:xfrm>
            <a:off x="11028022" y="4862736"/>
            <a:ext cx="10108" cy="694464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642D49B6-4160-414E-BA42-0AE4C3C319C1}"/>
              </a:ext>
            </a:extLst>
          </p:cNvPr>
          <p:cNvCxnSpPr>
            <a:cxnSpLocks/>
          </p:cNvCxnSpPr>
          <p:nvPr/>
        </p:nvCxnSpPr>
        <p:spPr>
          <a:xfrm flipH="1">
            <a:off x="10341026" y="5557200"/>
            <a:ext cx="686996" cy="242180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9CDF4BB2-992F-46C2-9696-39E2EA1C7784}"/>
              </a:ext>
            </a:extLst>
          </p:cNvPr>
          <p:cNvCxnSpPr>
            <a:cxnSpLocks/>
          </p:cNvCxnSpPr>
          <p:nvPr/>
        </p:nvCxnSpPr>
        <p:spPr>
          <a:xfrm flipV="1">
            <a:off x="10348425" y="5159130"/>
            <a:ext cx="78911" cy="640250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Ovale 16">
            <a:extLst>
              <a:ext uri="{FF2B5EF4-FFF2-40B4-BE49-F238E27FC236}">
                <a16:creationId xmlns:a16="http://schemas.microsoft.com/office/drawing/2014/main" id="{0A941484-3699-4988-9CF4-5D784BAA37F4}"/>
              </a:ext>
            </a:extLst>
          </p:cNvPr>
          <p:cNvSpPr/>
          <p:nvPr/>
        </p:nvSpPr>
        <p:spPr>
          <a:xfrm>
            <a:off x="10260139" y="4951133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94F87AF9-CCB4-45F1-99F3-DADDC72C8A6D}"/>
              </a:ext>
            </a:extLst>
          </p:cNvPr>
          <p:cNvSpPr/>
          <p:nvPr/>
        </p:nvSpPr>
        <p:spPr>
          <a:xfrm>
            <a:off x="10260139" y="6338611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949E7BB1-9B58-47BC-8C90-0F6CDA524C17}"/>
              </a:ext>
            </a:extLst>
          </p:cNvPr>
          <p:cNvSpPr/>
          <p:nvPr/>
        </p:nvSpPr>
        <p:spPr>
          <a:xfrm>
            <a:off x="9517871" y="6693175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7026FCFC-FEEF-45AE-AA92-56DF9231B91D}"/>
              </a:ext>
            </a:extLst>
          </p:cNvPr>
          <p:cNvCxnSpPr>
            <a:cxnSpLocks/>
          </p:cNvCxnSpPr>
          <p:nvPr/>
        </p:nvCxnSpPr>
        <p:spPr>
          <a:xfrm flipH="1">
            <a:off x="9731173" y="6513346"/>
            <a:ext cx="712453" cy="357111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EDB0936-79DC-4322-AD0A-6B43DEC8809A}"/>
              </a:ext>
            </a:extLst>
          </p:cNvPr>
          <p:cNvCxnSpPr>
            <a:cxnSpLocks/>
          </p:cNvCxnSpPr>
          <p:nvPr/>
        </p:nvCxnSpPr>
        <p:spPr>
          <a:xfrm flipH="1" flipV="1">
            <a:off x="10348425" y="5844928"/>
            <a:ext cx="95201" cy="670966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Ovale 22">
            <a:extLst>
              <a:ext uri="{FF2B5EF4-FFF2-40B4-BE49-F238E27FC236}">
                <a16:creationId xmlns:a16="http://schemas.microsoft.com/office/drawing/2014/main" id="{88B26DF3-7953-40BE-8459-85E1446872F3}"/>
              </a:ext>
            </a:extLst>
          </p:cNvPr>
          <p:cNvSpPr/>
          <p:nvPr/>
        </p:nvSpPr>
        <p:spPr>
          <a:xfrm>
            <a:off x="10168410" y="5622098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9D2B9EF2-CAF8-4957-8C05-D41F8848E3FD}"/>
              </a:ext>
            </a:extLst>
          </p:cNvPr>
          <p:cNvSpPr/>
          <p:nvPr/>
        </p:nvSpPr>
        <p:spPr>
          <a:xfrm>
            <a:off x="10855406" y="3950973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CE1AD71A-3990-4EC5-9B51-9A2758B3C44A}"/>
              </a:ext>
            </a:extLst>
          </p:cNvPr>
          <p:cNvSpPr/>
          <p:nvPr/>
        </p:nvSpPr>
        <p:spPr>
          <a:xfrm>
            <a:off x="12419636" y="5799380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47DEE22-FD2D-45F2-B7F2-DB1C6570F118}"/>
              </a:ext>
            </a:extLst>
          </p:cNvPr>
          <p:cNvSpPr/>
          <p:nvPr/>
        </p:nvSpPr>
        <p:spPr>
          <a:xfrm>
            <a:off x="11259014" y="5992405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30" name="Connettore diritto 29">
            <a:extLst>
              <a:ext uri="{FF2B5EF4-FFF2-40B4-BE49-F238E27FC236}">
                <a16:creationId xmlns:a16="http://schemas.microsoft.com/office/drawing/2014/main" id="{1BFEF37C-7AEF-43B6-8B12-B91DC6BC2F56}"/>
              </a:ext>
            </a:extLst>
          </p:cNvPr>
          <p:cNvCxnSpPr>
            <a:cxnSpLocks/>
          </p:cNvCxnSpPr>
          <p:nvPr/>
        </p:nvCxnSpPr>
        <p:spPr>
          <a:xfrm>
            <a:off x="11035422" y="5547724"/>
            <a:ext cx="415250" cy="621963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" name="Ovale 20">
            <a:extLst>
              <a:ext uri="{FF2B5EF4-FFF2-40B4-BE49-F238E27FC236}">
                <a16:creationId xmlns:a16="http://schemas.microsoft.com/office/drawing/2014/main" id="{2783A364-6A37-4AEF-BC7D-B3C08D0C56C1}"/>
              </a:ext>
            </a:extLst>
          </p:cNvPr>
          <p:cNvSpPr/>
          <p:nvPr/>
        </p:nvSpPr>
        <p:spPr>
          <a:xfrm>
            <a:off x="10855406" y="5379919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16FE985C-DE5F-4DC3-A784-91B4DA52A468}"/>
              </a:ext>
            </a:extLst>
          </p:cNvPr>
          <p:cNvCxnSpPr>
            <a:cxnSpLocks/>
          </p:cNvCxnSpPr>
          <p:nvPr/>
        </p:nvCxnSpPr>
        <p:spPr>
          <a:xfrm>
            <a:off x="11028022" y="4840688"/>
            <a:ext cx="703639" cy="0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Ovale 15">
            <a:extLst>
              <a:ext uri="{FF2B5EF4-FFF2-40B4-BE49-F238E27FC236}">
                <a16:creationId xmlns:a16="http://schemas.microsoft.com/office/drawing/2014/main" id="{D7E0D653-671C-4B03-990E-BA8EEA789AC4}"/>
              </a:ext>
            </a:extLst>
          </p:cNvPr>
          <p:cNvSpPr/>
          <p:nvPr/>
        </p:nvSpPr>
        <p:spPr>
          <a:xfrm>
            <a:off x="10855407" y="4665446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9E9682C2-1EC0-4945-8BBA-4A8567C6C9AD}"/>
              </a:ext>
            </a:extLst>
          </p:cNvPr>
          <p:cNvCxnSpPr>
            <a:cxnSpLocks/>
          </p:cNvCxnSpPr>
          <p:nvPr/>
        </p:nvCxnSpPr>
        <p:spPr>
          <a:xfrm flipH="1">
            <a:off x="11731661" y="4305537"/>
            <a:ext cx="366412" cy="557199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Ovale 25">
            <a:extLst>
              <a:ext uri="{FF2B5EF4-FFF2-40B4-BE49-F238E27FC236}">
                <a16:creationId xmlns:a16="http://schemas.microsoft.com/office/drawing/2014/main" id="{C048C2DC-36F2-490C-9AFD-CE3610E69CD2}"/>
              </a:ext>
            </a:extLst>
          </p:cNvPr>
          <p:cNvSpPr/>
          <p:nvPr/>
        </p:nvSpPr>
        <p:spPr>
          <a:xfrm>
            <a:off x="11925456" y="4128255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5B855CCC-D459-4769-A79E-2B06BD692C04}"/>
              </a:ext>
            </a:extLst>
          </p:cNvPr>
          <p:cNvCxnSpPr>
            <a:cxnSpLocks/>
            <a:stCxn id="27" idx="5"/>
            <a:endCxn id="25" idx="1"/>
          </p:cNvCxnSpPr>
          <p:nvPr/>
        </p:nvCxnSpPr>
        <p:spPr>
          <a:xfrm flipH="1" flipV="1">
            <a:off x="11609603" y="4717371"/>
            <a:ext cx="610528" cy="824590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Ovale 24">
            <a:extLst>
              <a:ext uri="{FF2B5EF4-FFF2-40B4-BE49-F238E27FC236}">
                <a16:creationId xmlns:a16="http://schemas.microsoft.com/office/drawing/2014/main" id="{1CC7D558-BEBC-478B-B2B6-E2EEC67CC561}"/>
              </a:ext>
            </a:extLst>
          </p:cNvPr>
          <p:cNvSpPr/>
          <p:nvPr/>
        </p:nvSpPr>
        <p:spPr>
          <a:xfrm>
            <a:off x="11559045" y="4665446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41" name="Connettore diritto 40">
            <a:extLst>
              <a:ext uri="{FF2B5EF4-FFF2-40B4-BE49-F238E27FC236}">
                <a16:creationId xmlns:a16="http://schemas.microsoft.com/office/drawing/2014/main" id="{E85CC7C1-1102-4ECB-AD47-8ECD9DD40499}"/>
              </a:ext>
            </a:extLst>
          </p:cNvPr>
          <p:cNvCxnSpPr>
            <a:cxnSpLocks/>
            <a:stCxn id="28" idx="5"/>
            <a:endCxn id="27" idx="1"/>
          </p:cNvCxnSpPr>
          <p:nvPr/>
        </p:nvCxnSpPr>
        <p:spPr>
          <a:xfrm flipH="1" flipV="1">
            <a:off x="11976014" y="5291247"/>
            <a:ext cx="738297" cy="810772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Ovale 26">
            <a:extLst>
              <a:ext uri="{FF2B5EF4-FFF2-40B4-BE49-F238E27FC236}">
                <a16:creationId xmlns:a16="http://schemas.microsoft.com/office/drawing/2014/main" id="{869DC0C7-976C-4422-85AC-4B941C37E24A}"/>
              </a:ext>
            </a:extLst>
          </p:cNvPr>
          <p:cNvSpPr/>
          <p:nvPr/>
        </p:nvSpPr>
        <p:spPr>
          <a:xfrm>
            <a:off x="11925456" y="5239322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8DB08393-6B3A-4BA8-8BA1-C1091DEA25CC}"/>
              </a:ext>
            </a:extLst>
          </p:cNvPr>
          <p:cNvSpPr txBox="1"/>
          <p:nvPr/>
        </p:nvSpPr>
        <p:spPr>
          <a:xfrm>
            <a:off x="7447580" y="1862938"/>
            <a:ext cx="35878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0" cap="small" dirty="0" err="1">
                <a:latin typeface="Roboto" panose="02000000000000000000" pitchFamily="2" charset="0"/>
                <a:ea typeface="Roboto" panose="02000000000000000000" pitchFamily="2" charset="0"/>
              </a:rPr>
              <a:t>Question</a:t>
            </a:r>
            <a:r>
              <a:rPr lang="it-IT" sz="6000" cap="small" dirty="0"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45339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Rettangolo 247">
            <a:extLst>
              <a:ext uri="{FF2B5EF4-FFF2-40B4-BE49-F238E27FC236}">
                <a16:creationId xmlns:a16="http://schemas.microsoft.com/office/drawing/2014/main" id="{32B1B76E-9641-4895-815E-7D8B2ACD1B7B}"/>
              </a:ext>
            </a:extLst>
          </p:cNvPr>
          <p:cNvSpPr/>
          <p:nvPr/>
        </p:nvSpPr>
        <p:spPr>
          <a:xfrm>
            <a:off x="0" y="6616863"/>
            <a:ext cx="12192000" cy="2411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8566BC-63E5-40A5-A23A-3BB7C583DCD3}"/>
              </a:ext>
            </a:extLst>
          </p:cNvPr>
          <p:cNvSpPr txBox="1"/>
          <p:nvPr/>
        </p:nvSpPr>
        <p:spPr>
          <a:xfrm>
            <a:off x="2024743" y="11010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95094D-E8B4-4E13-8AB3-6C17103A7374}"/>
              </a:ext>
            </a:extLst>
          </p:cNvPr>
          <p:cNvSpPr txBox="1"/>
          <p:nvPr/>
        </p:nvSpPr>
        <p:spPr>
          <a:xfrm>
            <a:off x="11912796" y="6597524"/>
            <a:ext cx="290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25B06D-9B81-4A73-BDCE-0FDED51E9785}"/>
              </a:ext>
            </a:extLst>
          </p:cNvPr>
          <p:cNvSpPr txBox="1"/>
          <p:nvPr/>
        </p:nvSpPr>
        <p:spPr>
          <a:xfrm>
            <a:off x="447039" y="304800"/>
            <a:ext cx="11257849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t-IT" sz="3000" b="1" cap="small" dirty="0" err="1">
                <a:latin typeface="Roboto" panose="02000000000000000000" pitchFamily="2" charset="0"/>
                <a:ea typeface="Roboto" panose="02000000000000000000" pitchFamily="2" charset="0"/>
              </a:rPr>
              <a:t>Epidemic</a:t>
            </a:r>
            <a:r>
              <a:rPr lang="it-IT" sz="3000" b="1" cap="small" dirty="0">
                <a:latin typeface="Roboto" panose="02000000000000000000" pitchFamily="2" charset="0"/>
                <a:ea typeface="Roboto" panose="02000000000000000000" pitchFamily="2" charset="0"/>
              </a:rPr>
              <a:t> broadcast – </a:t>
            </a:r>
            <a:r>
              <a:rPr lang="it-IT" sz="3000" b="1" cap="small" dirty="0" err="1">
                <a:latin typeface="Roboto" panose="02000000000000000000" pitchFamily="2" charset="0"/>
                <a:ea typeface="Roboto" panose="02000000000000000000" pitchFamily="2" charset="0"/>
              </a:rPr>
              <a:t>Overview</a:t>
            </a:r>
            <a:r>
              <a:rPr lang="it-IT" sz="3000" b="1" cap="smal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it-IT" sz="3000" b="1" cap="small" dirty="0" err="1">
                <a:latin typeface="Roboto" panose="02000000000000000000" pitchFamily="2" charset="0"/>
                <a:ea typeface="Roboto" panose="02000000000000000000" pitchFamily="2" charset="0"/>
              </a:rPr>
              <a:t>Modeling</a:t>
            </a:r>
            <a:endParaRPr lang="it-IT" sz="3000" b="1" cap="smal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15A8A7F-9FEB-464C-A371-6F8257A57F10}"/>
              </a:ext>
            </a:extLst>
          </p:cNvPr>
          <p:cNvSpPr/>
          <p:nvPr/>
        </p:nvSpPr>
        <p:spPr>
          <a:xfrm>
            <a:off x="10171" y="6598860"/>
            <a:ext cx="34413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  <a:latin typeface="+mj-lt"/>
              </a:rPr>
              <a:t>Antonio Di Tecco    Gabriele Martino    Maurizio </a:t>
            </a:r>
            <a:r>
              <a:rPr lang="it-IT" sz="1200" b="1" dirty="0" err="1">
                <a:solidFill>
                  <a:schemeClr val="bg1"/>
                </a:solidFill>
                <a:latin typeface="+mj-lt"/>
              </a:rPr>
              <a:t>Pulizzi</a:t>
            </a:r>
            <a:endParaRPr lang="it-IT" sz="12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8A96EB7-BD3F-4C41-9525-1548855AF6DE}"/>
              </a:ext>
            </a:extLst>
          </p:cNvPr>
          <p:cNvCxnSpPr>
            <a:cxnSpLocks/>
            <a:endCxn id="116" idx="2"/>
          </p:cNvCxnSpPr>
          <p:nvPr/>
        </p:nvCxnSpPr>
        <p:spPr>
          <a:xfrm>
            <a:off x="447039" y="841193"/>
            <a:ext cx="1124791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Immagine 115">
            <a:extLst>
              <a:ext uri="{FF2B5EF4-FFF2-40B4-BE49-F238E27FC236}">
                <a16:creationId xmlns:a16="http://schemas.microsoft.com/office/drawing/2014/main" id="{7824826A-0275-49E9-AE7A-C6BC49567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0" r="26036" b="25262"/>
          <a:stretch/>
        </p:blipFill>
        <p:spPr bwMode="auto">
          <a:xfrm>
            <a:off x="11197908" y="34024"/>
            <a:ext cx="994092" cy="80716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0C2FDA6-E26E-4C2A-817D-76FFA6793319}"/>
              </a:ext>
            </a:extLst>
          </p:cNvPr>
          <p:cNvSpPr txBox="1"/>
          <p:nvPr/>
        </p:nvSpPr>
        <p:spPr>
          <a:xfrm>
            <a:off x="559704" y="1217855"/>
            <a:ext cx="8223566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it-IT" sz="2200" dirty="0"/>
              <a:t>Network setup: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 err="1"/>
              <a:t>Static</a:t>
            </a:r>
            <a:r>
              <a:rPr lang="it-IT" sz="2200" dirty="0"/>
              <a:t>, </a:t>
            </a:r>
            <a:r>
              <a:rPr lang="it-IT" sz="2200" b="1" dirty="0" err="1"/>
              <a:t>flat</a:t>
            </a:r>
            <a:r>
              <a:rPr lang="it-IT" sz="2200" dirty="0"/>
              <a:t> and </a:t>
            </a:r>
            <a:r>
              <a:rPr lang="it-IT" sz="2200" b="1" dirty="0"/>
              <a:t>multi-hop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/>
              <a:t>Time discrete</a:t>
            </a:r>
            <a:r>
              <a:rPr lang="it-IT" sz="2200" dirty="0"/>
              <a:t>, one </a:t>
            </a:r>
            <a:r>
              <a:rPr lang="it-IT" sz="2200" dirty="0" err="1"/>
              <a:t>message</a:t>
            </a:r>
            <a:r>
              <a:rPr lang="it-IT" sz="2200" dirty="0"/>
              <a:t> </a:t>
            </a:r>
            <a:r>
              <a:rPr lang="it-IT" sz="2200" dirty="0" err="1"/>
              <a:t>fit</a:t>
            </a:r>
            <a:r>
              <a:rPr lang="it-IT" sz="2200" dirty="0"/>
              <a:t> in a slot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dirty="0" err="1"/>
              <a:t>Nodes</a:t>
            </a:r>
            <a:r>
              <a:rPr lang="it-IT" sz="2200" dirty="0"/>
              <a:t> are </a:t>
            </a:r>
            <a:r>
              <a:rPr lang="it-IT" sz="2200" dirty="0" err="1"/>
              <a:t>located</a:t>
            </a:r>
            <a:r>
              <a:rPr lang="it-IT" sz="2200" dirty="0"/>
              <a:t> with a </a:t>
            </a:r>
            <a:r>
              <a:rPr lang="it-IT" sz="2200" b="1" dirty="0" err="1"/>
              <a:t>uniform</a:t>
            </a:r>
            <a:r>
              <a:rPr lang="it-IT" sz="2200" b="1" dirty="0"/>
              <a:t> </a:t>
            </a:r>
            <a:r>
              <a:rPr lang="it-IT" sz="2200" b="1" dirty="0" err="1"/>
              <a:t>randomness</a:t>
            </a:r>
            <a:r>
              <a:rPr lang="it-IT" sz="2200" b="1" dirty="0"/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 err="1"/>
              <a:t>Retransmission</a:t>
            </a:r>
            <a:r>
              <a:rPr lang="it-IT" sz="2200" b="1" dirty="0"/>
              <a:t> </a:t>
            </a:r>
            <a:r>
              <a:rPr lang="it-IT" sz="2200" b="1" dirty="0" err="1"/>
              <a:t>probability</a:t>
            </a:r>
            <a:r>
              <a:rPr lang="it-IT" sz="2200" b="1" dirty="0"/>
              <a:t> </a:t>
            </a:r>
            <a:r>
              <a:rPr lang="it-IT" sz="2200" dirty="0" err="1"/>
              <a:t>is</a:t>
            </a:r>
            <a:r>
              <a:rPr lang="it-IT" sz="2200" dirty="0"/>
              <a:t> </a:t>
            </a:r>
            <a:r>
              <a:rPr lang="it-IT" sz="2200" dirty="0" err="1"/>
              <a:t>given</a:t>
            </a:r>
            <a:r>
              <a:rPr lang="it-IT" sz="2200" dirty="0"/>
              <a:t> by a </a:t>
            </a:r>
          </a:p>
          <a:p>
            <a:pPr>
              <a:spcBef>
                <a:spcPts val="600"/>
              </a:spcBef>
            </a:pPr>
            <a:r>
              <a:rPr lang="it-IT" sz="2200" dirty="0"/>
              <a:t>    </a:t>
            </a:r>
            <a:r>
              <a:rPr lang="it-IT" sz="2200" dirty="0" err="1"/>
              <a:t>Bernullian</a:t>
            </a:r>
            <a:r>
              <a:rPr lang="it-IT" sz="2200" dirty="0"/>
              <a:t> </a:t>
            </a:r>
            <a:r>
              <a:rPr lang="it-IT" sz="2200" dirty="0" err="1"/>
              <a:t>distribution</a:t>
            </a:r>
            <a:endParaRPr lang="it-IT" sz="22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it-IT" sz="2200" dirty="0"/>
          </a:p>
          <a:p>
            <a:r>
              <a:rPr lang="it-IT" sz="2200" dirty="0"/>
              <a:t>Performance </a:t>
            </a:r>
            <a:r>
              <a:rPr lang="it-IT" sz="2200" dirty="0" err="1"/>
              <a:t>indexes</a:t>
            </a:r>
            <a:r>
              <a:rPr lang="it-IT" sz="2200" dirty="0"/>
              <a:t>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/>
              <a:t>Broadcast time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/>
              <a:t>Coverage</a:t>
            </a:r>
            <a:r>
              <a:rPr lang="it-IT" sz="2200" b="1" baseline="-25000" dirty="0"/>
              <a:t>%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 err="1"/>
              <a:t>Collisions</a:t>
            </a:r>
            <a:r>
              <a:rPr lang="it-IT" sz="2200" b="1" dirty="0"/>
              <a:t> </a:t>
            </a:r>
            <a:r>
              <a:rPr lang="it-IT" sz="2200" b="1" dirty="0" err="1"/>
              <a:t>number</a:t>
            </a:r>
            <a:endParaRPr lang="it-IT" sz="2200" b="1" dirty="0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4688B539-5AD9-48C6-8DD4-7B9B61652E76}"/>
              </a:ext>
            </a:extLst>
          </p:cNvPr>
          <p:cNvSpPr/>
          <p:nvPr/>
        </p:nvSpPr>
        <p:spPr>
          <a:xfrm>
            <a:off x="6594775" y="1926535"/>
            <a:ext cx="1440000" cy="1440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600" dirty="0"/>
              <a:t>NOT INFECTED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419BA3B3-E475-487D-BDC1-81EE8EE704E4}"/>
              </a:ext>
            </a:extLst>
          </p:cNvPr>
          <p:cNvSpPr/>
          <p:nvPr/>
        </p:nvSpPr>
        <p:spPr>
          <a:xfrm>
            <a:off x="9174061" y="1926535"/>
            <a:ext cx="1440000" cy="14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INFECTED</a:t>
            </a: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7503262D-5A93-4F5A-A104-CB3F8DA8ED59}"/>
              </a:ext>
            </a:extLst>
          </p:cNvPr>
          <p:cNvSpPr/>
          <p:nvPr/>
        </p:nvSpPr>
        <p:spPr>
          <a:xfrm>
            <a:off x="9174061" y="4389122"/>
            <a:ext cx="1440000" cy="14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IDLE</a:t>
            </a:r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143EFC5A-EB1C-4D4F-A373-15E974D72035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6167113" y="1527990"/>
            <a:ext cx="638545" cy="609428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ttore curvo 17">
            <a:extLst>
              <a:ext uri="{FF2B5EF4-FFF2-40B4-BE49-F238E27FC236}">
                <a16:creationId xmlns:a16="http://schemas.microsoft.com/office/drawing/2014/main" id="{3188FA33-514F-414C-B609-99D361D4A6A8}"/>
              </a:ext>
            </a:extLst>
          </p:cNvPr>
          <p:cNvCxnSpPr>
            <a:cxnSpLocks/>
            <a:stCxn id="26" idx="7"/>
            <a:endCxn id="27" idx="1"/>
          </p:cNvCxnSpPr>
          <p:nvPr/>
        </p:nvCxnSpPr>
        <p:spPr>
          <a:xfrm rot="5400000" flipH="1" flipV="1">
            <a:off x="8604418" y="1356892"/>
            <a:ext cx="12700" cy="1561052"/>
          </a:xfrm>
          <a:prstGeom prst="curvedConnector3">
            <a:avLst>
              <a:gd name="adj1" fmla="val 346049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ttore curvo 23">
            <a:extLst>
              <a:ext uri="{FF2B5EF4-FFF2-40B4-BE49-F238E27FC236}">
                <a16:creationId xmlns:a16="http://schemas.microsoft.com/office/drawing/2014/main" id="{559CE5D7-0950-4EEC-86F1-ED94213CA845}"/>
              </a:ext>
            </a:extLst>
          </p:cNvPr>
          <p:cNvCxnSpPr>
            <a:stCxn id="27" idx="7"/>
            <a:endCxn id="27" idx="6"/>
          </p:cNvCxnSpPr>
          <p:nvPr/>
        </p:nvCxnSpPr>
        <p:spPr>
          <a:xfrm rot="16200000" flipH="1">
            <a:off x="10254060" y="2286535"/>
            <a:ext cx="509117" cy="210883"/>
          </a:xfrm>
          <a:prstGeom prst="curvedConnector4">
            <a:avLst>
              <a:gd name="adj1" fmla="val -86323"/>
              <a:gd name="adj2" fmla="val 39673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5" name="CasellaDiTesto 224">
            <a:extLst>
              <a:ext uri="{FF2B5EF4-FFF2-40B4-BE49-F238E27FC236}">
                <a16:creationId xmlns:a16="http://schemas.microsoft.com/office/drawing/2014/main" id="{1FEC9182-AD3D-4C6A-8C58-219F8899DA1D}"/>
              </a:ext>
            </a:extLst>
          </p:cNvPr>
          <p:cNvSpPr txBox="1"/>
          <p:nvPr/>
        </p:nvSpPr>
        <p:spPr>
          <a:xfrm>
            <a:off x="5683895" y="1211185"/>
            <a:ext cx="534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MSG</a:t>
            </a:r>
          </a:p>
        </p:txBody>
      </p:sp>
      <p:sp>
        <p:nvSpPr>
          <p:cNvPr id="226" name="CasellaDiTesto 225">
            <a:extLst>
              <a:ext uri="{FF2B5EF4-FFF2-40B4-BE49-F238E27FC236}">
                <a16:creationId xmlns:a16="http://schemas.microsoft.com/office/drawing/2014/main" id="{D13BD088-E646-454B-822F-B25491BC5234}"/>
              </a:ext>
            </a:extLst>
          </p:cNvPr>
          <p:cNvSpPr txBox="1"/>
          <p:nvPr/>
        </p:nvSpPr>
        <p:spPr>
          <a:xfrm>
            <a:off x="7270950" y="3429000"/>
            <a:ext cx="1344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aseline="30000" dirty="0"/>
              <a:t>*</a:t>
            </a:r>
            <a:r>
              <a:rPr lang="it-IT" sz="1400" dirty="0"/>
              <a:t>SM &amp; </a:t>
            </a:r>
          </a:p>
          <a:p>
            <a:r>
              <a:rPr lang="it-IT" sz="1400" dirty="0"/>
              <a:t>COUNTER &gt; 1</a:t>
            </a:r>
          </a:p>
        </p:txBody>
      </p:sp>
      <p:sp>
        <p:nvSpPr>
          <p:cNvPr id="227" name="CasellaDiTesto 226">
            <a:extLst>
              <a:ext uri="{FF2B5EF4-FFF2-40B4-BE49-F238E27FC236}">
                <a16:creationId xmlns:a16="http://schemas.microsoft.com/office/drawing/2014/main" id="{93B28630-D722-481E-95FD-6C30E2D4B142}"/>
              </a:ext>
            </a:extLst>
          </p:cNvPr>
          <p:cNvSpPr txBox="1"/>
          <p:nvPr/>
        </p:nvSpPr>
        <p:spPr>
          <a:xfrm>
            <a:off x="7885377" y="1387370"/>
            <a:ext cx="16017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SM &amp; COUNTER = 1</a:t>
            </a:r>
          </a:p>
        </p:txBody>
      </p:sp>
      <p:sp>
        <p:nvSpPr>
          <p:cNvPr id="228" name="CasellaDiTesto 227">
            <a:extLst>
              <a:ext uri="{FF2B5EF4-FFF2-40B4-BE49-F238E27FC236}">
                <a16:creationId xmlns:a16="http://schemas.microsoft.com/office/drawing/2014/main" id="{8A0F7294-16E2-42AE-A8AB-16A767D2183A}"/>
              </a:ext>
            </a:extLst>
          </p:cNvPr>
          <p:cNvSpPr txBox="1"/>
          <p:nvPr/>
        </p:nvSpPr>
        <p:spPr>
          <a:xfrm>
            <a:off x="10411782" y="3677961"/>
            <a:ext cx="12205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SENT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04A8F654-C3D7-4F58-8EA8-31DB322128A8}"/>
              </a:ext>
            </a:extLst>
          </p:cNvPr>
          <p:cNvSpPr txBox="1"/>
          <p:nvPr/>
        </p:nvSpPr>
        <p:spPr>
          <a:xfrm>
            <a:off x="10296648" y="1387803"/>
            <a:ext cx="1616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SM &amp; MSG UNSENT</a:t>
            </a:r>
          </a:p>
        </p:txBody>
      </p:sp>
      <p:cxnSp>
        <p:nvCxnSpPr>
          <p:cNvPr id="230" name="Connettore 2 229">
            <a:extLst>
              <a:ext uri="{FF2B5EF4-FFF2-40B4-BE49-F238E27FC236}">
                <a16:creationId xmlns:a16="http://schemas.microsoft.com/office/drawing/2014/main" id="{3B65CB3D-58B1-4E0E-A9E0-DD7549FB0C69}"/>
              </a:ext>
            </a:extLst>
          </p:cNvPr>
          <p:cNvCxnSpPr>
            <a:stCxn id="27" idx="5"/>
            <a:endCxn id="28" idx="7"/>
          </p:cNvCxnSpPr>
          <p:nvPr/>
        </p:nvCxnSpPr>
        <p:spPr>
          <a:xfrm>
            <a:off x="10403178" y="3155652"/>
            <a:ext cx="0" cy="1444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5" name="Connettore curvo 244">
            <a:extLst>
              <a:ext uri="{FF2B5EF4-FFF2-40B4-BE49-F238E27FC236}">
                <a16:creationId xmlns:a16="http://schemas.microsoft.com/office/drawing/2014/main" id="{70E92D52-E74C-49DB-8F81-F0A9BDA76B59}"/>
              </a:ext>
            </a:extLst>
          </p:cNvPr>
          <p:cNvCxnSpPr>
            <a:cxnSpLocks/>
            <a:stCxn id="26" idx="6"/>
          </p:cNvCxnSpPr>
          <p:nvPr/>
        </p:nvCxnSpPr>
        <p:spPr>
          <a:xfrm flipH="1">
            <a:off x="7823893" y="2646535"/>
            <a:ext cx="210882" cy="548719"/>
          </a:xfrm>
          <a:prstGeom prst="curvedConnector4">
            <a:avLst>
              <a:gd name="adj1" fmla="val -266077"/>
              <a:gd name="adj2" fmla="val 14694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0" name="CasellaDiTesto 249">
            <a:extLst>
              <a:ext uri="{FF2B5EF4-FFF2-40B4-BE49-F238E27FC236}">
                <a16:creationId xmlns:a16="http://schemas.microsoft.com/office/drawing/2014/main" id="{03D3218A-BC3C-4C90-A989-EAC9EB1BEBF2}"/>
              </a:ext>
            </a:extLst>
          </p:cNvPr>
          <p:cNvSpPr txBox="1"/>
          <p:nvPr/>
        </p:nvSpPr>
        <p:spPr>
          <a:xfrm>
            <a:off x="9174061" y="6295118"/>
            <a:ext cx="16611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* SM = Self </a:t>
            </a:r>
            <a:r>
              <a:rPr lang="it-IT" sz="1400" dirty="0" err="1"/>
              <a:t>message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3715540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Rettangolo 247">
            <a:extLst>
              <a:ext uri="{FF2B5EF4-FFF2-40B4-BE49-F238E27FC236}">
                <a16:creationId xmlns:a16="http://schemas.microsoft.com/office/drawing/2014/main" id="{32B1B76E-9641-4895-815E-7D8B2ACD1B7B}"/>
              </a:ext>
            </a:extLst>
          </p:cNvPr>
          <p:cNvSpPr/>
          <p:nvPr/>
        </p:nvSpPr>
        <p:spPr>
          <a:xfrm>
            <a:off x="0" y="6616863"/>
            <a:ext cx="12192000" cy="2411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8566BC-63E5-40A5-A23A-3BB7C583DCD3}"/>
              </a:ext>
            </a:extLst>
          </p:cNvPr>
          <p:cNvSpPr txBox="1"/>
          <p:nvPr/>
        </p:nvSpPr>
        <p:spPr>
          <a:xfrm>
            <a:off x="2024743" y="11010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95094D-E8B4-4E13-8AB3-6C17103A7374}"/>
              </a:ext>
            </a:extLst>
          </p:cNvPr>
          <p:cNvSpPr txBox="1"/>
          <p:nvPr/>
        </p:nvSpPr>
        <p:spPr>
          <a:xfrm>
            <a:off x="11912796" y="6597524"/>
            <a:ext cx="290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25B06D-9B81-4A73-BDCE-0FDED51E9785}"/>
              </a:ext>
            </a:extLst>
          </p:cNvPr>
          <p:cNvSpPr txBox="1"/>
          <p:nvPr/>
        </p:nvSpPr>
        <p:spPr>
          <a:xfrm>
            <a:off x="447039" y="304800"/>
            <a:ext cx="11257849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3000" b="1" cap="small" dirty="0">
                <a:latin typeface="Roboto" panose="02000000000000000000" pitchFamily="2" charset="0"/>
                <a:ea typeface="Roboto" panose="02000000000000000000" pitchFamily="2" charset="0"/>
              </a:rPr>
              <a:t>Preliminary </a:t>
            </a:r>
            <a:r>
              <a:rPr lang="en-GB" sz="3000" b="1" cap="small" dirty="0" err="1">
                <a:latin typeface="Roboto" panose="02000000000000000000" pitchFamily="2" charset="0"/>
                <a:ea typeface="Roboto" panose="02000000000000000000" pitchFamily="2" charset="0"/>
              </a:rPr>
              <a:t>analisys</a:t>
            </a:r>
            <a:r>
              <a:rPr lang="it-IT" sz="3000" b="1" cap="small" dirty="0">
                <a:latin typeface="+mj-lt"/>
              </a:rPr>
              <a:t>   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15A8A7F-9FEB-464C-A371-6F8257A57F10}"/>
              </a:ext>
            </a:extLst>
          </p:cNvPr>
          <p:cNvSpPr/>
          <p:nvPr/>
        </p:nvSpPr>
        <p:spPr>
          <a:xfrm>
            <a:off x="10171" y="6598860"/>
            <a:ext cx="34413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  <a:latin typeface="+mj-lt"/>
              </a:rPr>
              <a:t>Antonio Di Tecco    Gabriele Martino    Maurizio </a:t>
            </a:r>
            <a:r>
              <a:rPr lang="it-IT" sz="1200" b="1" dirty="0" err="1">
                <a:solidFill>
                  <a:schemeClr val="bg1"/>
                </a:solidFill>
                <a:latin typeface="+mj-lt"/>
              </a:rPr>
              <a:t>Pulizzi</a:t>
            </a:r>
            <a:endParaRPr lang="it-IT" sz="12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8A96EB7-BD3F-4C41-9525-1548855AF6DE}"/>
              </a:ext>
            </a:extLst>
          </p:cNvPr>
          <p:cNvCxnSpPr>
            <a:cxnSpLocks/>
            <a:endCxn id="116" idx="2"/>
          </p:cNvCxnSpPr>
          <p:nvPr/>
        </p:nvCxnSpPr>
        <p:spPr>
          <a:xfrm>
            <a:off x="447039" y="841193"/>
            <a:ext cx="1124791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Immagine 115">
            <a:extLst>
              <a:ext uri="{FF2B5EF4-FFF2-40B4-BE49-F238E27FC236}">
                <a16:creationId xmlns:a16="http://schemas.microsoft.com/office/drawing/2014/main" id="{7824826A-0275-49E9-AE7A-C6BC49567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0" r="26036" b="25262"/>
          <a:stretch/>
        </p:blipFill>
        <p:spPr bwMode="auto">
          <a:xfrm>
            <a:off x="11197908" y="34024"/>
            <a:ext cx="994092" cy="80716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C6875A7B-60FB-45CD-9983-7D91AC359CB3}"/>
              </a:ext>
            </a:extLst>
          </p:cNvPr>
          <p:cNvSpPr/>
          <p:nvPr/>
        </p:nvSpPr>
        <p:spPr>
          <a:xfrm>
            <a:off x="476020" y="1250779"/>
            <a:ext cx="6826155" cy="4693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it-IT" sz="2400" dirty="0" err="1"/>
              <a:t>Affecting</a:t>
            </a:r>
            <a:r>
              <a:rPr lang="it-IT" sz="2400" dirty="0"/>
              <a:t> factors: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400" b="1" dirty="0" err="1"/>
              <a:t>Floor</a:t>
            </a:r>
            <a:r>
              <a:rPr lang="it-IT" sz="2400" b="1" dirty="0"/>
              <a:t> size </a:t>
            </a:r>
            <a:r>
              <a:rPr lang="it-IT" sz="2400" i="1" dirty="0"/>
              <a:t>(X,Y)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400" b="1" dirty="0"/>
              <a:t>Ratio of the </a:t>
            </a:r>
            <a:r>
              <a:rPr lang="it-IT" sz="2400" b="1" dirty="0" err="1"/>
              <a:t>two</a:t>
            </a:r>
            <a:r>
              <a:rPr lang="it-IT" sz="2400" b="1" dirty="0"/>
              <a:t> </a:t>
            </a:r>
            <a:r>
              <a:rPr lang="it-IT" sz="2400" b="1" dirty="0" err="1"/>
              <a:t>edge</a:t>
            </a:r>
            <a:r>
              <a:rPr lang="it-IT" sz="2400" b="1" dirty="0"/>
              <a:t> of the </a:t>
            </a:r>
            <a:r>
              <a:rPr lang="it-IT" sz="2400" b="1" dirty="0" err="1"/>
              <a:t>floor</a:t>
            </a:r>
            <a:r>
              <a:rPr lang="it-IT" sz="2400" b="1" dirty="0"/>
              <a:t> </a:t>
            </a:r>
            <a:r>
              <a:rPr lang="it-IT" sz="2400" b="1" i="1" dirty="0"/>
              <a:t>R</a:t>
            </a:r>
            <a:r>
              <a:rPr lang="it-IT" sz="2400" b="1" i="1" baseline="-25000" dirty="0"/>
              <a:t>X|Y</a:t>
            </a:r>
            <a:endParaRPr lang="it-IT" sz="2400" i="1" baseline="-25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400" b="1" dirty="0" err="1"/>
              <a:t>Quantity</a:t>
            </a:r>
            <a:r>
              <a:rPr lang="it-IT" sz="2400" b="1" dirty="0"/>
              <a:t> of </a:t>
            </a:r>
            <a:r>
              <a:rPr lang="it-IT" sz="2400" b="1" dirty="0" err="1"/>
              <a:t>nodes</a:t>
            </a:r>
            <a:r>
              <a:rPr lang="it-IT" sz="2400" b="1" dirty="0"/>
              <a:t> </a:t>
            </a:r>
            <a:r>
              <a:rPr lang="it-IT" sz="2400" i="1" dirty="0"/>
              <a:t>N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400" b="1" dirty="0" err="1"/>
              <a:t>Retransmission</a:t>
            </a:r>
            <a:r>
              <a:rPr lang="it-IT" sz="2400" b="1" dirty="0"/>
              <a:t> </a:t>
            </a:r>
            <a:r>
              <a:rPr lang="it-IT" sz="2400" b="1" dirty="0" err="1"/>
              <a:t>probability</a:t>
            </a:r>
            <a:r>
              <a:rPr lang="it-IT" sz="2400" b="1" dirty="0"/>
              <a:t> P</a:t>
            </a:r>
            <a:r>
              <a:rPr lang="it-IT" sz="2400" b="1" baseline="-25000" dirty="0"/>
              <a:t>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400" b="1" dirty="0"/>
              <a:t>Starter node position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it-IT" sz="2400" b="1" dirty="0"/>
          </a:p>
          <a:p>
            <a:r>
              <a:rPr lang="it-IT" sz="2400" dirty="0" err="1"/>
              <a:t>Calibration</a:t>
            </a:r>
            <a:r>
              <a:rPr lang="it-IT" sz="24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b="1" dirty="0" err="1"/>
              <a:t>Radius</a:t>
            </a:r>
            <a:r>
              <a:rPr lang="it-IT" sz="2400" b="1" dirty="0"/>
              <a:t> of transmission </a:t>
            </a:r>
            <a:r>
              <a:rPr lang="it-IT" sz="2400" i="1" dirty="0"/>
              <a:t>R = 30m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 err="1"/>
              <a:t>Perfectioning</a:t>
            </a:r>
            <a:r>
              <a:rPr lang="it-IT" sz="2400" dirty="0"/>
              <a:t> of a scenario for multi </a:t>
            </a:r>
            <a:r>
              <a:rPr lang="it-IT" sz="2400" dirty="0" err="1"/>
              <a:t>hopping</a:t>
            </a:r>
            <a:endParaRPr lang="it-IT" sz="24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1E9B2588-9CE0-4BF3-9E75-D426A6191D60}"/>
              </a:ext>
            </a:extLst>
          </p:cNvPr>
          <p:cNvSpPr/>
          <p:nvPr/>
        </p:nvSpPr>
        <p:spPr>
          <a:xfrm>
            <a:off x="9313500" y="2242737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3602EBC9-0E7D-48ED-A5AA-E81177A00FDB}"/>
              </a:ext>
            </a:extLst>
          </p:cNvPr>
          <p:cNvCxnSpPr>
            <a:cxnSpLocks/>
          </p:cNvCxnSpPr>
          <p:nvPr/>
        </p:nvCxnSpPr>
        <p:spPr>
          <a:xfrm flipV="1">
            <a:off x="8188618" y="3922129"/>
            <a:ext cx="648478" cy="12440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100AABAD-370A-49A1-8367-D64B94801301}"/>
              </a:ext>
            </a:extLst>
          </p:cNvPr>
          <p:cNvCxnSpPr>
            <a:cxnSpLocks/>
            <a:endCxn id="25" idx="7"/>
          </p:cNvCxnSpPr>
          <p:nvPr/>
        </p:nvCxnSpPr>
        <p:spPr>
          <a:xfrm flipH="1">
            <a:off x="9053688" y="2432916"/>
            <a:ext cx="426698" cy="366654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Ovale 15">
            <a:extLst>
              <a:ext uri="{FF2B5EF4-FFF2-40B4-BE49-F238E27FC236}">
                <a16:creationId xmlns:a16="http://schemas.microsoft.com/office/drawing/2014/main" id="{49511133-ECF3-4986-8648-950977DCE9BF}"/>
              </a:ext>
            </a:extLst>
          </p:cNvPr>
          <p:cNvSpPr/>
          <p:nvPr/>
        </p:nvSpPr>
        <p:spPr>
          <a:xfrm>
            <a:off x="8746158" y="1915569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9D5FF39D-EDE1-4DBB-9223-55937D067820}"/>
              </a:ext>
            </a:extLst>
          </p:cNvPr>
          <p:cNvSpPr/>
          <p:nvPr/>
        </p:nvSpPr>
        <p:spPr>
          <a:xfrm>
            <a:off x="9824197" y="1706344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2E240744-29D6-4B40-9E16-0E8E8A13A3A3}"/>
              </a:ext>
            </a:extLst>
          </p:cNvPr>
          <p:cNvCxnSpPr>
            <a:cxnSpLocks/>
          </p:cNvCxnSpPr>
          <p:nvPr/>
        </p:nvCxnSpPr>
        <p:spPr>
          <a:xfrm flipH="1">
            <a:off x="9482434" y="1883626"/>
            <a:ext cx="514380" cy="536393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6E9B1A8A-9D24-4247-908D-5A2799C2E100}"/>
              </a:ext>
            </a:extLst>
          </p:cNvPr>
          <p:cNvCxnSpPr>
            <a:cxnSpLocks/>
            <a:stCxn id="16" idx="1"/>
            <a:endCxn id="12" idx="5"/>
          </p:cNvCxnSpPr>
          <p:nvPr/>
        </p:nvCxnSpPr>
        <p:spPr>
          <a:xfrm>
            <a:off x="8796716" y="1967494"/>
            <a:ext cx="811459" cy="577882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Ovale 19">
            <a:extLst>
              <a:ext uri="{FF2B5EF4-FFF2-40B4-BE49-F238E27FC236}">
                <a16:creationId xmlns:a16="http://schemas.microsoft.com/office/drawing/2014/main" id="{51A879EC-16A8-4E1F-A776-11E17AB7EBA0}"/>
              </a:ext>
            </a:extLst>
          </p:cNvPr>
          <p:cNvSpPr/>
          <p:nvPr/>
        </p:nvSpPr>
        <p:spPr>
          <a:xfrm>
            <a:off x="8016003" y="3744847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015B5783-4A4E-4E7A-8AB4-C4222EA95276}"/>
              </a:ext>
            </a:extLst>
          </p:cNvPr>
          <p:cNvSpPr/>
          <p:nvPr/>
        </p:nvSpPr>
        <p:spPr>
          <a:xfrm>
            <a:off x="8664480" y="3744847"/>
            <a:ext cx="345233" cy="354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18BE67E6-BC64-43CB-8DCF-D61B2262D620}"/>
              </a:ext>
            </a:extLst>
          </p:cNvPr>
          <p:cNvSpPr/>
          <p:nvPr/>
        </p:nvSpPr>
        <p:spPr>
          <a:xfrm>
            <a:off x="8759013" y="2747645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A8887453-6682-4AC4-99B4-77907D33B7F3}"/>
              </a:ext>
            </a:extLst>
          </p:cNvPr>
          <p:cNvSpPr/>
          <p:nvPr/>
        </p:nvSpPr>
        <p:spPr>
          <a:xfrm>
            <a:off x="9824197" y="3358646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5A45865E-644D-4DBB-985B-4CBFAB1DE6A7}"/>
              </a:ext>
            </a:extLst>
          </p:cNvPr>
          <p:cNvSpPr/>
          <p:nvPr/>
        </p:nvSpPr>
        <p:spPr>
          <a:xfrm>
            <a:off x="10548228" y="3036184"/>
            <a:ext cx="345233" cy="35456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cxnSp>
        <p:nvCxnSpPr>
          <p:cNvPr id="30" name="Connettore diritto 29">
            <a:extLst>
              <a:ext uri="{FF2B5EF4-FFF2-40B4-BE49-F238E27FC236}">
                <a16:creationId xmlns:a16="http://schemas.microsoft.com/office/drawing/2014/main" id="{352C2719-E162-43D4-857D-2798290B4BBE}"/>
              </a:ext>
            </a:extLst>
          </p:cNvPr>
          <p:cNvCxnSpPr>
            <a:cxnSpLocks/>
            <a:endCxn id="28" idx="7"/>
          </p:cNvCxnSpPr>
          <p:nvPr/>
        </p:nvCxnSpPr>
        <p:spPr>
          <a:xfrm flipH="1">
            <a:off x="10118872" y="3206831"/>
            <a:ext cx="564938" cy="203740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421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Rettangolo 247">
            <a:extLst>
              <a:ext uri="{FF2B5EF4-FFF2-40B4-BE49-F238E27FC236}">
                <a16:creationId xmlns:a16="http://schemas.microsoft.com/office/drawing/2014/main" id="{32B1B76E-9641-4895-815E-7D8B2ACD1B7B}"/>
              </a:ext>
            </a:extLst>
          </p:cNvPr>
          <p:cNvSpPr/>
          <p:nvPr/>
        </p:nvSpPr>
        <p:spPr>
          <a:xfrm>
            <a:off x="0" y="6616863"/>
            <a:ext cx="12192000" cy="2411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8566BC-63E5-40A5-A23A-3BB7C583DCD3}"/>
              </a:ext>
            </a:extLst>
          </p:cNvPr>
          <p:cNvSpPr txBox="1"/>
          <p:nvPr/>
        </p:nvSpPr>
        <p:spPr>
          <a:xfrm>
            <a:off x="2024743" y="11010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95094D-E8B4-4E13-8AB3-6C17103A7374}"/>
              </a:ext>
            </a:extLst>
          </p:cNvPr>
          <p:cNvSpPr txBox="1"/>
          <p:nvPr/>
        </p:nvSpPr>
        <p:spPr>
          <a:xfrm>
            <a:off x="11912796" y="6597524"/>
            <a:ext cx="290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25B06D-9B81-4A73-BDCE-0FDED51E9785}"/>
              </a:ext>
            </a:extLst>
          </p:cNvPr>
          <p:cNvSpPr txBox="1"/>
          <p:nvPr/>
        </p:nvSpPr>
        <p:spPr>
          <a:xfrm>
            <a:off x="447039" y="304800"/>
            <a:ext cx="11257849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000" b="1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The room                  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15A8A7F-9FEB-464C-A371-6F8257A57F10}"/>
              </a:ext>
            </a:extLst>
          </p:cNvPr>
          <p:cNvSpPr/>
          <p:nvPr/>
        </p:nvSpPr>
        <p:spPr>
          <a:xfrm>
            <a:off x="10171" y="6598860"/>
            <a:ext cx="34413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Antonio Di Tecco    Gabriele Martino    Maurizio </a:t>
            </a:r>
            <a:r>
              <a:rPr kumimoji="0" lang="it-IT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Pulizzi</a:t>
            </a:r>
            <a:endParaRPr kumimoji="0" lang="it-IT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8A96EB7-BD3F-4C41-9525-1548855AF6DE}"/>
              </a:ext>
            </a:extLst>
          </p:cNvPr>
          <p:cNvCxnSpPr>
            <a:cxnSpLocks/>
            <a:endCxn id="116" idx="2"/>
          </p:cNvCxnSpPr>
          <p:nvPr/>
        </p:nvCxnSpPr>
        <p:spPr>
          <a:xfrm>
            <a:off x="447039" y="841193"/>
            <a:ext cx="1124791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Immagine 115">
            <a:extLst>
              <a:ext uri="{FF2B5EF4-FFF2-40B4-BE49-F238E27FC236}">
                <a16:creationId xmlns:a16="http://schemas.microsoft.com/office/drawing/2014/main" id="{7824826A-0275-49E9-AE7A-C6BC49567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0" r="26036" b="25262"/>
          <a:stretch/>
        </p:blipFill>
        <p:spPr bwMode="auto">
          <a:xfrm>
            <a:off x="11197908" y="34024"/>
            <a:ext cx="994092" cy="807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9642DA08-98AB-49AE-9908-0BCCF817E741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60"/>
          <a:stretch/>
        </p:blipFill>
        <p:spPr bwMode="auto">
          <a:xfrm>
            <a:off x="5471950" y="1129574"/>
            <a:ext cx="6428249" cy="476478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3349C6D-A1A0-4FAF-A2B0-34C7A336C5D7}"/>
              </a:ext>
            </a:extLst>
          </p:cNvPr>
          <p:cNvSpPr txBox="1"/>
          <p:nvPr/>
        </p:nvSpPr>
        <p:spPr>
          <a:xfrm>
            <a:off x="291801" y="1285678"/>
            <a:ext cx="6319521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Scenario: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4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Dimensions</a:t>
            </a:r>
            <a:r>
              <a:rPr kumimoji="0" lang="it-IT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125x250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meters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  </a:t>
            </a:r>
            <a:endParaRPr lang="it-IT" sz="2400" b="1" dirty="0">
              <a:solidFill>
                <a:prstClr val="black"/>
              </a:solidFill>
              <a:latin typeface="Calibri" panose="020F0502020204030204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Factors: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Probability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retrasmissions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and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number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Results: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Minimum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density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required</a:t>
            </a:r>
            <a:endParaRPr kumimoji="0" lang="it-IT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 low P</a:t>
            </a:r>
            <a:r>
              <a:rPr kumimoji="0" lang="it-IT" sz="24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total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coverage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obtained</a:t>
            </a:r>
            <a:endParaRPr kumimoji="0" lang="it-IT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Hight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</a:t>
            </a:r>
            <a:r>
              <a:rPr kumimoji="0" lang="it-IT" sz="24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require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more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density</a:t>
            </a:r>
            <a:endParaRPr kumimoji="0" lang="it-IT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Hight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</a:t>
            </a:r>
            <a:r>
              <a:rPr kumimoji="0" lang="it-IT" sz="24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converges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lower coverage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percentages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	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859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Rettangolo 247">
            <a:extLst>
              <a:ext uri="{FF2B5EF4-FFF2-40B4-BE49-F238E27FC236}">
                <a16:creationId xmlns:a16="http://schemas.microsoft.com/office/drawing/2014/main" id="{32B1B76E-9641-4895-815E-7D8B2ACD1B7B}"/>
              </a:ext>
            </a:extLst>
          </p:cNvPr>
          <p:cNvSpPr/>
          <p:nvPr/>
        </p:nvSpPr>
        <p:spPr>
          <a:xfrm>
            <a:off x="0" y="6616863"/>
            <a:ext cx="12192000" cy="2411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8566BC-63E5-40A5-A23A-3BB7C583DCD3}"/>
              </a:ext>
            </a:extLst>
          </p:cNvPr>
          <p:cNvSpPr txBox="1"/>
          <p:nvPr/>
        </p:nvSpPr>
        <p:spPr>
          <a:xfrm>
            <a:off x="2024743" y="11010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95094D-E8B4-4E13-8AB3-6C17103A7374}"/>
              </a:ext>
            </a:extLst>
          </p:cNvPr>
          <p:cNvSpPr txBox="1"/>
          <p:nvPr/>
        </p:nvSpPr>
        <p:spPr>
          <a:xfrm>
            <a:off x="11912796" y="6597524"/>
            <a:ext cx="290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25B06D-9B81-4A73-BDCE-0FDED51E9785}"/>
              </a:ext>
            </a:extLst>
          </p:cNvPr>
          <p:cNvSpPr txBox="1"/>
          <p:nvPr/>
        </p:nvSpPr>
        <p:spPr>
          <a:xfrm>
            <a:off x="447039" y="304800"/>
            <a:ext cx="11257849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000" b="1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Stress test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15A8A7F-9FEB-464C-A371-6F8257A57F10}"/>
              </a:ext>
            </a:extLst>
          </p:cNvPr>
          <p:cNvSpPr/>
          <p:nvPr/>
        </p:nvSpPr>
        <p:spPr>
          <a:xfrm>
            <a:off x="10171" y="6598860"/>
            <a:ext cx="34413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Antonio Di Tecco    Gabriele Martino    Maurizio </a:t>
            </a:r>
            <a:r>
              <a:rPr kumimoji="0" lang="it-IT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Pulizzi</a:t>
            </a:r>
            <a:endParaRPr kumimoji="0" lang="it-IT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8A96EB7-BD3F-4C41-9525-1548855AF6DE}"/>
              </a:ext>
            </a:extLst>
          </p:cNvPr>
          <p:cNvCxnSpPr>
            <a:cxnSpLocks/>
            <a:endCxn id="116" idx="2"/>
          </p:cNvCxnSpPr>
          <p:nvPr/>
        </p:nvCxnSpPr>
        <p:spPr>
          <a:xfrm>
            <a:off x="447039" y="841193"/>
            <a:ext cx="1124791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Immagine 115">
            <a:extLst>
              <a:ext uri="{FF2B5EF4-FFF2-40B4-BE49-F238E27FC236}">
                <a16:creationId xmlns:a16="http://schemas.microsoft.com/office/drawing/2014/main" id="{7824826A-0275-49E9-AE7A-C6BC49567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0" r="26036" b="25262"/>
          <a:stretch/>
        </p:blipFill>
        <p:spPr bwMode="auto">
          <a:xfrm>
            <a:off x="11197908" y="34024"/>
            <a:ext cx="994092" cy="807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E2775BE-ABC8-4B2D-A166-7ECBB8B62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705" y="2751301"/>
            <a:ext cx="5301877" cy="36186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6B0A8CA-78FF-46E4-A64A-ADB6240DA610}"/>
              </a:ext>
            </a:extLst>
          </p:cNvPr>
          <p:cNvSpPr txBox="1"/>
          <p:nvPr/>
        </p:nvSpPr>
        <p:spPr>
          <a:xfrm>
            <a:off x="548640" y="1101012"/>
            <a:ext cx="10649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Small </a:t>
            </a:r>
            <a:r>
              <a:rPr kumimoji="0" lang="it-IT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floor</a:t>
            </a: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(70x70) with </a:t>
            </a:r>
            <a:r>
              <a:rPr kumimoji="0" lang="it-IT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lot</a:t>
            </a: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</a:t>
            </a:r>
            <a:r>
              <a:rPr kumimoji="0" lang="it-IT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nodes</a:t>
            </a: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(up to 3100)       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very</a:t>
            </a:r>
            <a:r>
              <a:rPr kumimoji="0" lang="it-IT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hight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density</a:t>
            </a:r>
            <a:endParaRPr kumimoji="0" lang="it-IT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ccia a destra 7">
            <a:extLst>
              <a:ext uri="{FF2B5EF4-FFF2-40B4-BE49-F238E27FC236}">
                <a16:creationId xmlns:a16="http://schemas.microsoft.com/office/drawing/2014/main" id="{F5B457D9-5E3C-4ABF-969D-5AAD30F3D896}"/>
              </a:ext>
            </a:extLst>
          </p:cNvPr>
          <p:cNvSpPr/>
          <p:nvPr/>
        </p:nvSpPr>
        <p:spPr>
          <a:xfrm>
            <a:off x="7132989" y="1157644"/>
            <a:ext cx="309490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FB4C34A-0032-4566-8F8A-A9788D9B2C9F}"/>
              </a:ext>
            </a:extLst>
          </p:cNvPr>
          <p:cNvSpPr txBox="1"/>
          <p:nvPr/>
        </p:nvSpPr>
        <p:spPr>
          <a:xfrm>
            <a:off x="1149983" y="1809541"/>
            <a:ext cx="4403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collapse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the coverage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never</a:t>
            </a: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happens</a:t>
            </a:r>
            <a:endParaRPr kumimoji="0" lang="it-IT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8A40832-D541-4156-B99E-E6A91B286A12}"/>
              </a:ext>
            </a:extLst>
          </p:cNvPr>
          <p:cNvSpPr txBox="1"/>
          <p:nvPr/>
        </p:nvSpPr>
        <p:spPr>
          <a:xfrm>
            <a:off x="6531662" y="1809540"/>
            <a:ext cx="4832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message is able to spread even at high densities</a:t>
            </a:r>
            <a:endParaRPr kumimoji="0" lang="it-IT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Immagine 13" descr="Immagine che contiene mappa, testo&#10;&#10;Descrizione generata automaticamente">
            <a:extLst>
              <a:ext uri="{FF2B5EF4-FFF2-40B4-BE49-F238E27FC236}">
                <a16:creationId xmlns:a16="http://schemas.microsoft.com/office/drawing/2014/main" id="{D96D34D6-23CD-4DB6-9252-32B534DEA3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658" y="2751301"/>
            <a:ext cx="3296901" cy="341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8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AD45F1B-151F-4E3D-A655-C1C64C32428E}"/>
              </a:ext>
            </a:extLst>
          </p:cNvPr>
          <p:cNvSpPr txBox="1"/>
          <p:nvPr/>
        </p:nvSpPr>
        <p:spPr>
          <a:xfrm>
            <a:off x="609305" y="1193299"/>
            <a:ext cx="109733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dirty="0">
                <a:solidFill>
                  <a:prstClr val="black"/>
                </a:solidFill>
              </a:rPr>
              <a:t>For excessive density we have: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prstClr val="black"/>
                </a:solidFill>
              </a:rPr>
              <a:t>Hight number of hops        the spread of the message does not take place like wildfire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prstClr val="black"/>
                </a:solidFill>
              </a:rPr>
              <a:t>Hight number of collisions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prstClr val="black"/>
                </a:solidFill>
              </a:rPr>
              <a:t>Hight Broadcast Time</a:t>
            </a:r>
          </a:p>
        </p:txBody>
      </p:sp>
      <p:sp>
        <p:nvSpPr>
          <p:cNvPr id="248" name="Rettangolo 247">
            <a:extLst>
              <a:ext uri="{FF2B5EF4-FFF2-40B4-BE49-F238E27FC236}">
                <a16:creationId xmlns:a16="http://schemas.microsoft.com/office/drawing/2014/main" id="{32B1B76E-9641-4895-815E-7D8B2ACD1B7B}"/>
              </a:ext>
            </a:extLst>
          </p:cNvPr>
          <p:cNvSpPr/>
          <p:nvPr/>
        </p:nvSpPr>
        <p:spPr>
          <a:xfrm>
            <a:off x="0" y="6616863"/>
            <a:ext cx="12192000" cy="2411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8566BC-63E5-40A5-A23A-3BB7C583DCD3}"/>
              </a:ext>
            </a:extLst>
          </p:cNvPr>
          <p:cNvSpPr txBox="1"/>
          <p:nvPr/>
        </p:nvSpPr>
        <p:spPr>
          <a:xfrm>
            <a:off x="2024743" y="11010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95094D-E8B4-4E13-8AB3-6C17103A7374}"/>
              </a:ext>
            </a:extLst>
          </p:cNvPr>
          <p:cNvSpPr txBox="1"/>
          <p:nvPr/>
        </p:nvSpPr>
        <p:spPr>
          <a:xfrm>
            <a:off x="11912796" y="6597524"/>
            <a:ext cx="290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25B06D-9B81-4A73-BDCE-0FDED51E9785}"/>
              </a:ext>
            </a:extLst>
          </p:cNvPr>
          <p:cNvSpPr txBox="1"/>
          <p:nvPr/>
        </p:nvSpPr>
        <p:spPr>
          <a:xfrm>
            <a:off x="447039" y="304800"/>
            <a:ext cx="11257849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000" b="1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High </a:t>
            </a:r>
            <a:r>
              <a:rPr kumimoji="0" lang="it-IT" sz="3000" b="1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density</a:t>
            </a:r>
            <a:r>
              <a:rPr kumimoji="0" lang="it-IT" sz="3000" b="1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0" lang="it-IT" sz="3000" b="1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inefficience</a:t>
            </a:r>
            <a:endParaRPr kumimoji="0" lang="it-IT" sz="3000" b="1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15A8A7F-9FEB-464C-A371-6F8257A57F10}"/>
              </a:ext>
            </a:extLst>
          </p:cNvPr>
          <p:cNvSpPr/>
          <p:nvPr/>
        </p:nvSpPr>
        <p:spPr>
          <a:xfrm>
            <a:off x="10171" y="6598860"/>
            <a:ext cx="34413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Antonio Di Tecco    Gabriele Martino    Maurizio </a:t>
            </a:r>
            <a:r>
              <a:rPr kumimoji="0" lang="it-IT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Pulizzi</a:t>
            </a:r>
            <a:endParaRPr kumimoji="0" lang="it-IT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8A96EB7-BD3F-4C41-9525-1548855AF6DE}"/>
              </a:ext>
            </a:extLst>
          </p:cNvPr>
          <p:cNvCxnSpPr>
            <a:cxnSpLocks/>
            <a:endCxn id="116" idx="2"/>
          </p:cNvCxnSpPr>
          <p:nvPr/>
        </p:nvCxnSpPr>
        <p:spPr>
          <a:xfrm>
            <a:off x="447039" y="841193"/>
            <a:ext cx="1124791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Immagine 115">
            <a:extLst>
              <a:ext uri="{FF2B5EF4-FFF2-40B4-BE49-F238E27FC236}">
                <a16:creationId xmlns:a16="http://schemas.microsoft.com/office/drawing/2014/main" id="{7824826A-0275-49E9-AE7A-C6BC49567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0" r="26036" b="25262"/>
          <a:stretch/>
        </p:blipFill>
        <p:spPr bwMode="auto">
          <a:xfrm>
            <a:off x="11197908" y="34024"/>
            <a:ext cx="994092" cy="807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F994943D-EE38-4A16-B65A-F0C3AC727CB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556" y="2070508"/>
            <a:ext cx="5934025" cy="445397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reccia a destra 7">
            <a:extLst>
              <a:ext uri="{FF2B5EF4-FFF2-40B4-BE49-F238E27FC236}">
                <a16:creationId xmlns:a16="http://schemas.microsoft.com/office/drawing/2014/main" id="{E0A5ED7F-BE8C-423E-A85C-7899EE4BF315}"/>
              </a:ext>
            </a:extLst>
          </p:cNvPr>
          <p:cNvSpPr/>
          <p:nvPr/>
        </p:nvSpPr>
        <p:spPr>
          <a:xfrm>
            <a:off x="3800282" y="1595110"/>
            <a:ext cx="346715" cy="3830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1745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Rettangolo 247">
            <a:extLst>
              <a:ext uri="{FF2B5EF4-FFF2-40B4-BE49-F238E27FC236}">
                <a16:creationId xmlns:a16="http://schemas.microsoft.com/office/drawing/2014/main" id="{32B1B76E-9641-4895-815E-7D8B2ACD1B7B}"/>
              </a:ext>
            </a:extLst>
          </p:cNvPr>
          <p:cNvSpPr/>
          <p:nvPr/>
        </p:nvSpPr>
        <p:spPr>
          <a:xfrm>
            <a:off x="0" y="6616863"/>
            <a:ext cx="12192000" cy="2411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8566BC-63E5-40A5-A23A-3BB7C583DCD3}"/>
              </a:ext>
            </a:extLst>
          </p:cNvPr>
          <p:cNvSpPr txBox="1"/>
          <p:nvPr/>
        </p:nvSpPr>
        <p:spPr>
          <a:xfrm>
            <a:off x="2024743" y="11010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95094D-E8B4-4E13-8AB3-6C17103A7374}"/>
              </a:ext>
            </a:extLst>
          </p:cNvPr>
          <p:cNvSpPr txBox="1"/>
          <p:nvPr/>
        </p:nvSpPr>
        <p:spPr>
          <a:xfrm>
            <a:off x="11912796" y="6597524"/>
            <a:ext cx="290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25B06D-9B81-4A73-BDCE-0FDED51E9785}"/>
              </a:ext>
            </a:extLst>
          </p:cNvPr>
          <p:cNvSpPr txBox="1"/>
          <p:nvPr/>
        </p:nvSpPr>
        <p:spPr>
          <a:xfrm>
            <a:off x="447039" y="304800"/>
            <a:ext cx="11257849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000" b="1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Area and ratio </a:t>
            </a:r>
            <a:r>
              <a:rPr kumimoji="0" lang="it-IT" sz="3000" b="1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indipendence</a:t>
            </a:r>
            <a:endParaRPr kumimoji="0" lang="it-IT" sz="3000" b="1" i="0" u="none" strike="noStrike" kern="1200" cap="sm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15A8A7F-9FEB-464C-A371-6F8257A57F10}"/>
              </a:ext>
            </a:extLst>
          </p:cNvPr>
          <p:cNvSpPr/>
          <p:nvPr/>
        </p:nvSpPr>
        <p:spPr>
          <a:xfrm>
            <a:off x="10171" y="6598860"/>
            <a:ext cx="34413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Antonio Di Tecco    Gabriele Martino    Maurizio </a:t>
            </a:r>
            <a:r>
              <a:rPr kumimoji="0" lang="it-IT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Pulizzi</a:t>
            </a:r>
            <a:endParaRPr kumimoji="0" lang="it-IT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8A96EB7-BD3F-4C41-9525-1548855AF6DE}"/>
              </a:ext>
            </a:extLst>
          </p:cNvPr>
          <p:cNvCxnSpPr>
            <a:cxnSpLocks/>
            <a:endCxn id="116" idx="2"/>
          </p:cNvCxnSpPr>
          <p:nvPr/>
        </p:nvCxnSpPr>
        <p:spPr>
          <a:xfrm>
            <a:off x="447039" y="841193"/>
            <a:ext cx="1124791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Immagine 115">
            <a:extLst>
              <a:ext uri="{FF2B5EF4-FFF2-40B4-BE49-F238E27FC236}">
                <a16:creationId xmlns:a16="http://schemas.microsoft.com/office/drawing/2014/main" id="{7824826A-0275-49E9-AE7A-C6BC49567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0" r="26036" b="25262"/>
          <a:stretch/>
        </p:blipFill>
        <p:spPr bwMode="auto">
          <a:xfrm>
            <a:off x="11197908" y="34024"/>
            <a:ext cx="994092" cy="80716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4C3807F-84AB-4FA2-A200-D0808CC3154E}"/>
              </a:ext>
            </a:extLst>
          </p:cNvPr>
          <p:cNvSpPr txBox="1"/>
          <p:nvPr/>
        </p:nvSpPr>
        <p:spPr>
          <a:xfrm>
            <a:off x="672147" y="1187628"/>
            <a:ext cx="10525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 the percentage of coverage we can say that: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area of the floor has a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negligible influence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shape of the plane has a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4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negligible influence </a:t>
            </a:r>
            <a:r>
              <a:rPr kumimoji="0" lang="en-US" sz="24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until it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becomes too squashed</a:t>
            </a:r>
            <a:endParaRPr kumimoji="0" lang="it-IT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503AC374-F954-43DA-B961-220CBB76EC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0" b="2357"/>
          <a:stretch/>
        </p:blipFill>
        <p:spPr bwMode="auto">
          <a:xfrm>
            <a:off x="3761688" y="2387957"/>
            <a:ext cx="5037118" cy="41652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7515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Rettangolo 247">
            <a:extLst>
              <a:ext uri="{FF2B5EF4-FFF2-40B4-BE49-F238E27FC236}">
                <a16:creationId xmlns:a16="http://schemas.microsoft.com/office/drawing/2014/main" id="{32B1B76E-9641-4895-815E-7D8B2ACD1B7B}"/>
              </a:ext>
            </a:extLst>
          </p:cNvPr>
          <p:cNvSpPr/>
          <p:nvPr/>
        </p:nvSpPr>
        <p:spPr>
          <a:xfrm>
            <a:off x="0" y="6616863"/>
            <a:ext cx="12192000" cy="2411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8566BC-63E5-40A5-A23A-3BB7C583DCD3}"/>
              </a:ext>
            </a:extLst>
          </p:cNvPr>
          <p:cNvSpPr txBox="1"/>
          <p:nvPr/>
        </p:nvSpPr>
        <p:spPr>
          <a:xfrm>
            <a:off x="2024743" y="11010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95094D-E8B4-4E13-8AB3-6C17103A7374}"/>
              </a:ext>
            </a:extLst>
          </p:cNvPr>
          <p:cNvSpPr txBox="1"/>
          <p:nvPr/>
        </p:nvSpPr>
        <p:spPr>
          <a:xfrm>
            <a:off x="11912796" y="6597524"/>
            <a:ext cx="290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25B06D-9B81-4A73-BDCE-0FDED51E9785}"/>
              </a:ext>
            </a:extLst>
          </p:cNvPr>
          <p:cNvSpPr txBox="1"/>
          <p:nvPr/>
        </p:nvSpPr>
        <p:spPr>
          <a:xfrm>
            <a:off x="447039" y="304800"/>
            <a:ext cx="11257849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t-IT" sz="3000" b="1" cap="small" dirty="0">
                <a:latin typeface="Roboto" panose="02000000000000000000" pitchFamily="2" charset="0"/>
                <a:ea typeface="Roboto" panose="02000000000000000000" pitchFamily="2" charset="0"/>
              </a:rPr>
              <a:t>Broadcast time</a:t>
            </a:r>
            <a:endParaRPr lang="it-IT" sz="3000" b="1" u="sng" cap="smal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15A8A7F-9FEB-464C-A371-6F8257A57F10}"/>
              </a:ext>
            </a:extLst>
          </p:cNvPr>
          <p:cNvSpPr/>
          <p:nvPr/>
        </p:nvSpPr>
        <p:spPr>
          <a:xfrm>
            <a:off x="10171" y="6598860"/>
            <a:ext cx="34413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  <a:latin typeface="+mj-lt"/>
              </a:rPr>
              <a:t>Antonio Di Tecco    Gabriele Martino    Maurizio </a:t>
            </a:r>
            <a:r>
              <a:rPr lang="it-IT" sz="1200" b="1" dirty="0" err="1">
                <a:solidFill>
                  <a:schemeClr val="bg1"/>
                </a:solidFill>
                <a:latin typeface="+mj-lt"/>
              </a:rPr>
              <a:t>Pulizzi</a:t>
            </a:r>
            <a:endParaRPr lang="it-IT" sz="12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8A96EB7-BD3F-4C41-9525-1548855AF6DE}"/>
              </a:ext>
            </a:extLst>
          </p:cNvPr>
          <p:cNvCxnSpPr>
            <a:cxnSpLocks/>
            <a:endCxn id="116" idx="2"/>
          </p:cNvCxnSpPr>
          <p:nvPr/>
        </p:nvCxnSpPr>
        <p:spPr>
          <a:xfrm>
            <a:off x="447039" y="841193"/>
            <a:ext cx="1124791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Immagine 115">
            <a:extLst>
              <a:ext uri="{FF2B5EF4-FFF2-40B4-BE49-F238E27FC236}">
                <a16:creationId xmlns:a16="http://schemas.microsoft.com/office/drawing/2014/main" id="{7824826A-0275-49E9-AE7A-C6BC49567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0" r="26036" b="25262"/>
          <a:stretch/>
        </p:blipFill>
        <p:spPr bwMode="auto">
          <a:xfrm>
            <a:off x="11197908" y="34024"/>
            <a:ext cx="994092" cy="807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8BD56AD-27DF-4E3A-A6C0-E1E2016EBCA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75" y="1101012"/>
            <a:ext cx="5272626" cy="3470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73FF9D43-ADD8-4C51-A5F3-CF6429C627F9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2" t="3105" r="7020" b="3726"/>
          <a:stretch/>
        </p:blipFill>
        <p:spPr bwMode="auto">
          <a:xfrm>
            <a:off x="5486401" y="1129574"/>
            <a:ext cx="5654351" cy="347098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F08C6E05-35D7-4E8E-92FC-14D08EFB1A88}"/>
              </a:ext>
            </a:extLst>
          </p:cNvPr>
          <p:cNvSpPr txBox="1"/>
          <p:nvPr/>
        </p:nvSpPr>
        <p:spPr>
          <a:xfrm>
            <a:off x="447039" y="4723364"/>
            <a:ext cx="5253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Rectangular scenario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Decreasing trend for low 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Increasing trend shows inefficiency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2AF60C9-7FA2-4855-BDF2-261E638F868D}"/>
              </a:ext>
            </a:extLst>
          </p:cNvPr>
          <p:cNvSpPr txBox="1"/>
          <p:nvPr/>
        </p:nvSpPr>
        <p:spPr>
          <a:xfrm>
            <a:off x="5687008" y="4723364"/>
            <a:ext cx="52531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0.9 quantile for more stable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Fronts of first point reaching high C</a:t>
            </a:r>
            <a:r>
              <a:rPr lang="en-GB" baseline="-25000" dirty="0">
                <a:latin typeface="Roboto" panose="02000000000000000000" pitchFamily="2" charset="0"/>
                <a:ea typeface="Roboto" panose="02000000000000000000" pitchFamily="2" charset="0"/>
              </a:rPr>
              <a:t>%  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Minimum points of fronts represent the lowest density for the lowest BT for an high C</a:t>
            </a:r>
            <a:r>
              <a:rPr lang="en-GB" baseline="-25000" dirty="0">
                <a:latin typeface="Roboto" panose="02000000000000000000" pitchFamily="2" charset="0"/>
                <a:ea typeface="Roboto" panose="02000000000000000000" pitchFamily="2" charset="0"/>
              </a:rPr>
              <a:t>% </a:t>
            </a:r>
            <a:endParaRPr lang="en-GB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217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Rettangolo 247">
            <a:extLst>
              <a:ext uri="{FF2B5EF4-FFF2-40B4-BE49-F238E27FC236}">
                <a16:creationId xmlns:a16="http://schemas.microsoft.com/office/drawing/2014/main" id="{32B1B76E-9641-4895-815E-7D8B2ACD1B7B}"/>
              </a:ext>
            </a:extLst>
          </p:cNvPr>
          <p:cNvSpPr/>
          <p:nvPr/>
        </p:nvSpPr>
        <p:spPr>
          <a:xfrm>
            <a:off x="0" y="6616863"/>
            <a:ext cx="12192000" cy="2411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8566BC-63E5-40A5-A23A-3BB7C583DCD3}"/>
              </a:ext>
            </a:extLst>
          </p:cNvPr>
          <p:cNvSpPr txBox="1"/>
          <p:nvPr/>
        </p:nvSpPr>
        <p:spPr>
          <a:xfrm>
            <a:off x="2024743" y="11010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95094D-E8B4-4E13-8AB3-6C17103A7374}"/>
              </a:ext>
            </a:extLst>
          </p:cNvPr>
          <p:cNvSpPr txBox="1"/>
          <p:nvPr/>
        </p:nvSpPr>
        <p:spPr>
          <a:xfrm>
            <a:off x="11912796" y="6597524"/>
            <a:ext cx="290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25B06D-9B81-4A73-BDCE-0FDED51E9785}"/>
              </a:ext>
            </a:extLst>
          </p:cNvPr>
          <p:cNvSpPr txBox="1"/>
          <p:nvPr/>
        </p:nvSpPr>
        <p:spPr>
          <a:xfrm>
            <a:off x="447039" y="304800"/>
            <a:ext cx="11257849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t-IT" sz="3000" b="1" cap="small" dirty="0">
                <a:latin typeface="Roboto" panose="02000000000000000000" pitchFamily="2" charset="0"/>
                <a:ea typeface="Roboto" panose="02000000000000000000" pitchFamily="2" charset="0"/>
              </a:rPr>
              <a:t>Broadcast time </a:t>
            </a:r>
            <a:r>
              <a:rPr lang="en-GB" sz="3000" b="1" cap="small" dirty="0">
                <a:latin typeface="Roboto" panose="02000000000000000000" pitchFamily="2" charset="0"/>
                <a:ea typeface="Roboto" panose="02000000000000000000" pitchFamily="2" charset="0"/>
              </a:rPr>
              <a:t>Dependence on Area and Shape</a:t>
            </a:r>
            <a:r>
              <a:rPr lang="it-IT" sz="3000" b="1" cap="smal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15A8A7F-9FEB-464C-A371-6F8257A57F10}"/>
              </a:ext>
            </a:extLst>
          </p:cNvPr>
          <p:cNvSpPr/>
          <p:nvPr/>
        </p:nvSpPr>
        <p:spPr>
          <a:xfrm>
            <a:off x="10171" y="6598860"/>
            <a:ext cx="34413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  <a:latin typeface="+mj-lt"/>
              </a:rPr>
              <a:t>Antonio Di Tecco    Gabriele Martino    Maurizio </a:t>
            </a:r>
            <a:r>
              <a:rPr lang="it-IT" sz="1200" b="1" dirty="0" err="1">
                <a:solidFill>
                  <a:schemeClr val="bg1"/>
                </a:solidFill>
                <a:latin typeface="+mj-lt"/>
              </a:rPr>
              <a:t>Pulizzi</a:t>
            </a:r>
            <a:endParaRPr lang="it-IT" sz="12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8A96EB7-BD3F-4C41-9525-1548855AF6DE}"/>
              </a:ext>
            </a:extLst>
          </p:cNvPr>
          <p:cNvCxnSpPr>
            <a:cxnSpLocks/>
            <a:endCxn id="116" idx="2"/>
          </p:cNvCxnSpPr>
          <p:nvPr/>
        </p:nvCxnSpPr>
        <p:spPr>
          <a:xfrm>
            <a:off x="447039" y="841193"/>
            <a:ext cx="1124791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Immagine 115">
            <a:extLst>
              <a:ext uri="{FF2B5EF4-FFF2-40B4-BE49-F238E27FC236}">
                <a16:creationId xmlns:a16="http://schemas.microsoft.com/office/drawing/2014/main" id="{7824826A-0275-49E9-AE7A-C6BC49567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0" r="26036" b="25262"/>
          <a:stretch/>
        </p:blipFill>
        <p:spPr bwMode="auto">
          <a:xfrm>
            <a:off x="11197908" y="34024"/>
            <a:ext cx="994092" cy="807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120E9C1A-6F01-40CA-A922-4D391928EE2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241" y="1607385"/>
            <a:ext cx="4958793" cy="338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195E2218-53BC-4267-8312-9FB4B64E199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1376" y="1636517"/>
            <a:ext cx="5048990" cy="33810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E58413D-EB69-4723-AFF1-73705E22B332}"/>
              </a:ext>
            </a:extLst>
          </p:cNvPr>
          <p:cNvSpPr txBox="1"/>
          <p:nvPr/>
        </p:nvSpPr>
        <p:spPr>
          <a:xfrm>
            <a:off x="1009487" y="5058728"/>
            <a:ext cx="488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Same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ratio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between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two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edges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: 2:1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Incremental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Area</a:t>
            </a:r>
          </a:p>
          <a:p>
            <a:pPr marL="285750" indent="-285750">
              <a:buFontTx/>
              <a:buChar char="-"/>
            </a:pP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C35D25-F68D-4E9C-9CED-08C4F2F2FE55}"/>
              </a:ext>
            </a:extLst>
          </p:cNvPr>
          <p:cNvSpPr txBox="1"/>
          <p:nvPr/>
        </p:nvSpPr>
        <p:spPr>
          <a:xfrm>
            <a:off x="615820" y="961054"/>
            <a:ext cx="1096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Probability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retransmission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density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fixed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to the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minimizing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point : </a:t>
            </a:r>
          </a:p>
          <a:p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P = 0.4 ; </a:t>
            </a:r>
            <a:r>
              <a:rPr lang="az-Cyrl-AZ" dirty="0">
                <a:latin typeface="Roboto" panose="02000000000000000000" pitchFamily="2" charset="0"/>
                <a:ea typeface="Roboto" panose="02000000000000000000" pitchFamily="2" charset="0"/>
              </a:rPr>
              <a:t>б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= 0.0064 </a:t>
            </a:r>
            <a:r>
              <a:rPr lang="it-IT" i="1" dirty="0">
                <a:latin typeface="Roboto" panose="02000000000000000000" pitchFamily="2" charset="0"/>
                <a:ea typeface="Roboto" panose="02000000000000000000" pitchFamily="2" charset="0"/>
              </a:rPr>
              <a:t>N/m</a:t>
            </a:r>
            <a:r>
              <a:rPr lang="it-IT" i="1" baseline="30000" dirty="0">
                <a:latin typeface="Roboto" panose="02000000000000000000" pitchFamily="2" charset="0"/>
                <a:ea typeface="Roboto" panose="02000000000000000000" pitchFamily="2" charset="0"/>
              </a:rPr>
              <a:t>2 </a:t>
            </a:r>
            <a:r>
              <a:rPr lang="it-IT" sz="1400" i="1" dirty="0">
                <a:latin typeface="Roboto" panose="02000000000000000000" pitchFamily="2" charset="0"/>
                <a:ea typeface="Roboto" panose="02000000000000000000" pitchFamily="2" charset="0"/>
              </a:rPr>
              <a:t>(200 </a:t>
            </a:r>
            <a:r>
              <a:rPr lang="it-IT" sz="1400" i="1" dirty="0" err="1">
                <a:latin typeface="Roboto" panose="02000000000000000000" pitchFamily="2" charset="0"/>
                <a:ea typeface="Roboto" panose="02000000000000000000" pitchFamily="2" charset="0"/>
              </a:rPr>
              <a:t>nodes</a:t>
            </a:r>
            <a:r>
              <a:rPr lang="it-IT" sz="1400" i="1" dirty="0">
                <a:latin typeface="Roboto" panose="02000000000000000000" pitchFamily="2" charset="0"/>
                <a:ea typeface="Roboto" panose="02000000000000000000" pitchFamily="2" charset="0"/>
              </a:rPr>
              <a:t> on the </a:t>
            </a:r>
            <a:r>
              <a:rPr lang="it-IT" sz="1400" i="1" dirty="0" err="1">
                <a:latin typeface="Roboto" panose="02000000000000000000" pitchFamily="2" charset="0"/>
                <a:ea typeface="Roboto" panose="02000000000000000000" pitchFamily="2" charset="0"/>
              </a:rPr>
              <a:t>previous</a:t>
            </a:r>
            <a:r>
              <a:rPr lang="it-IT" sz="1400" i="1" dirty="0">
                <a:latin typeface="Roboto" panose="02000000000000000000" pitchFamily="2" charset="0"/>
                <a:ea typeface="Roboto" panose="02000000000000000000" pitchFamily="2" charset="0"/>
              </a:rPr>
              <a:t> case) </a:t>
            </a:r>
            <a:endParaRPr lang="it-IT" i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335D890-B999-4B1B-BE6E-8BC7C0F9F4F5}"/>
              </a:ext>
            </a:extLst>
          </p:cNvPr>
          <p:cNvSpPr txBox="1"/>
          <p:nvPr/>
        </p:nvSpPr>
        <p:spPr>
          <a:xfrm>
            <a:off x="6483291" y="4981370"/>
            <a:ext cx="56255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Fixed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area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Incremental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ratio of the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two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</a:rPr>
              <a:t>edges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</a:rPr>
              <a:t>: from 1:1 to 1:8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No </a:t>
            </a:r>
            <a:r>
              <a:rPr lang="it-IT" dirty="0" err="1"/>
              <a:t>edges</a:t>
            </a:r>
            <a:r>
              <a:rPr lang="it-IT" dirty="0"/>
              <a:t> under </a:t>
            </a:r>
            <a:r>
              <a:rPr lang="it-IT" dirty="0" err="1"/>
              <a:t>about</a:t>
            </a:r>
            <a:r>
              <a:rPr lang="it-IT" dirty="0"/>
              <a:t> 2.5 </a:t>
            </a:r>
            <a:r>
              <a:rPr lang="it-IT" dirty="0" err="1"/>
              <a:t>times</a:t>
            </a:r>
            <a:r>
              <a:rPr lang="it-IT" dirty="0"/>
              <a:t> the </a:t>
            </a:r>
            <a:r>
              <a:rPr lang="it-IT" dirty="0" err="1"/>
              <a:t>diameter</a:t>
            </a:r>
            <a:r>
              <a:rPr lang="it-IT" dirty="0"/>
              <a:t> of a coverage area of a </a:t>
            </a:r>
            <a:r>
              <a:rPr lang="it-IT" dirty="0" err="1"/>
              <a:t>node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605912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</TotalTime>
  <Words>509</Words>
  <Application>Microsoft Office PowerPoint</Application>
  <PresentationFormat>Widescreen</PresentationFormat>
  <Paragraphs>105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Roboto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Antonio Di Tecco</dc:creator>
  <cp:lastModifiedBy>Antonio Di Tecco</cp:lastModifiedBy>
  <cp:revision>191</cp:revision>
  <dcterms:created xsi:type="dcterms:W3CDTF">2019-01-25T21:35:51Z</dcterms:created>
  <dcterms:modified xsi:type="dcterms:W3CDTF">2019-02-04T23:41:24Z</dcterms:modified>
</cp:coreProperties>
</file>

<file path=docProps/thumbnail.jpeg>
</file>